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9" r:id="rId20"/>
    <p:sldId id="275" r:id="rId21"/>
    <p:sldId id="278" r:id="rId22"/>
    <p:sldId id="282" r:id="rId23"/>
    <p:sldId id="285" r:id="rId24"/>
    <p:sldId id="284" r:id="rId25"/>
    <p:sldId id="286" r:id="rId26"/>
    <p:sldId id="287" r:id="rId27"/>
    <p:sldId id="288" r:id="rId28"/>
    <p:sldId id="274" r:id="rId29"/>
    <p:sldId id="276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301" r:id="rId40"/>
    <p:sldId id="298" r:id="rId41"/>
    <p:sldId id="29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0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0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8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0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95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4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92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18925-A06D-4FF0-829E-7129BBEAF335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2296A-3FE5-45EE-90B6-A9034D7F3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0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3960" y="2938071"/>
            <a:ext cx="9144000" cy="1096547"/>
          </a:xfrm>
        </p:spPr>
        <p:txBody>
          <a:bodyPr/>
          <a:lstStyle/>
          <a:p>
            <a:r>
              <a:rPr lang="ko-KR" altLang="en-US" dirty="0"/>
              <a:t>대조군 리스트 작성법</a:t>
            </a:r>
          </a:p>
        </p:txBody>
      </p:sp>
    </p:spTree>
    <p:extLst>
      <p:ext uri="{BB962C8B-B14F-4D97-AF65-F5344CB8AC3E}">
        <p14:creationId xmlns:p14="http://schemas.microsoft.com/office/powerpoint/2010/main" val="368892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(1) </a:t>
            </a:r>
            <a:r>
              <a:rPr lang="ko-KR" altLang="en-US" sz="3000" dirty="0"/>
              <a:t>검진 예약자 명단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486" y="1358803"/>
            <a:ext cx="3142261" cy="4770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데이터 준비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01454" y="1362070"/>
            <a:ext cx="3970756" cy="4770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필터링</a:t>
            </a:r>
            <a:endParaRPr lang="ko-KR" altLang="en-US" sz="2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8915" y="187895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필요한 정보만 추출하기 위함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4349" y="5694418"/>
            <a:ext cx="3640399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필터링에서</a:t>
            </a:r>
            <a:r>
              <a:rPr lang="ko-KR" altLang="en-US" sz="1500" b="1" dirty="0"/>
              <a:t> 실수하면 처음부터 다시 </a:t>
            </a:r>
            <a:r>
              <a:rPr lang="ko-KR" altLang="en-US" sz="1500" b="1" dirty="0" err="1"/>
              <a:t>작업해야함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그래서 </a:t>
            </a:r>
            <a:r>
              <a:rPr lang="ko-KR" altLang="en-US" sz="1500" b="1" dirty="0" err="1"/>
              <a:t>필터링</a:t>
            </a:r>
            <a:r>
              <a:rPr lang="ko-KR" altLang="en-US" sz="1500" b="1" dirty="0"/>
              <a:t> 작업 전까지의 데이터를 따로 가지고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있어야 함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60123" y="4586684"/>
            <a:ext cx="3614644" cy="7848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가능하면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일치 대상자를 모은 후 원본 데이터로 남겨두고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필터링</a:t>
            </a:r>
            <a:r>
              <a:rPr lang="ko-KR" altLang="en-US" sz="1500" b="1" dirty="0"/>
              <a:t> 작업을 할 때는 복사본 데이터로 작업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6" y="3892576"/>
            <a:ext cx="2581635" cy="36200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4855" y="1982069"/>
            <a:ext cx="1154241" cy="897885"/>
            <a:chOff x="449706" y="1344117"/>
            <a:chExt cx="1454046" cy="11311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06" y="1344117"/>
              <a:ext cx="1454046" cy="1131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974360" y="164891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월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7353" y="2928948"/>
            <a:ext cx="1154241" cy="897885"/>
            <a:chOff x="449706" y="1344117"/>
            <a:chExt cx="1454046" cy="113110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06" y="1344117"/>
              <a:ext cx="1454046" cy="1131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974360" y="1648918"/>
              <a:ext cx="555730" cy="50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화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29850" y="3860836"/>
            <a:ext cx="1154241" cy="897885"/>
            <a:chOff x="449706" y="1344117"/>
            <a:chExt cx="1454046" cy="113110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06" y="1344117"/>
              <a:ext cx="1454046" cy="1131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TextBox 28"/>
            <p:cNvSpPr txBox="1"/>
            <p:nvPr/>
          </p:nvSpPr>
          <p:spPr>
            <a:xfrm>
              <a:off x="974360" y="1648918"/>
              <a:ext cx="555730" cy="50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수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32349" y="4792724"/>
            <a:ext cx="1154241" cy="897885"/>
            <a:chOff x="449706" y="1344117"/>
            <a:chExt cx="1454046" cy="113110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06" y="1344117"/>
              <a:ext cx="1454046" cy="1131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974360" y="1648918"/>
              <a:ext cx="555730" cy="50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목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4847" y="5754593"/>
            <a:ext cx="1154241" cy="897885"/>
            <a:chOff x="449706" y="1344117"/>
            <a:chExt cx="1454046" cy="1131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06" y="1344117"/>
              <a:ext cx="1454046" cy="1131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/>
            <p:cNvSpPr txBox="1"/>
            <p:nvPr/>
          </p:nvSpPr>
          <p:spPr>
            <a:xfrm>
              <a:off x="974360" y="1648918"/>
              <a:ext cx="555730" cy="50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금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910941" y="3650105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모으기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03751" y="2053652"/>
            <a:ext cx="1439056" cy="4601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수집된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일주일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대조군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3251905" y="3667593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167" y="3552669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18" idx="3"/>
            <a:endCxn id="19" idx="1"/>
          </p:cNvCxnSpPr>
          <p:nvPr/>
        </p:nvCxnSpPr>
        <p:spPr>
          <a:xfrm>
            <a:off x="3432747" y="1597330"/>
            <a:ext cx="4468707" cy="3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26367" y="5469180"/>
            <a:ext cx="56938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주의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8732" y="4314553"/>
            <a:ext cx="1021433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권장 사항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367010" y="2285999"/>
            <a:ext cx="1439056" cy="4174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83121" y="3267855"/>
            <a:ext cx="1439056" cy="1696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57017" y="2655758"/>
            <a:ext cx="1439056" cy="1324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59515" y="3033009"/>
            <a:ext cx="1439056" cy="3547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77003" y="4939258"/>
            <a:ext cx="1439056" cy="3547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364511" y="5511383"/>
            <a:ext cx="1439056" cy="154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67010" y="5978576"/>
            <a:ext cx="1439056" cy="154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369509" y="4182255"/>
            <a:ext cx="1439056" cy="599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오른쪽 화살표 47"/>
          <p:cNvSpPr/>
          <p:nvPr/>
        </p:nvSpPr>
        <p:spPr>
          <a:xfrm>
            <a:off x="9715164" y="3805003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5760D1F-95BD-9947-A018-8AD4B85A9F1B}"/>
              </a:ext>
            </a:extLst>
          </p:cNvPr>
          <p:cNvSpPr txBox="1"/>
          <p:nvPr/>
        </p:nvSpPr>
        <p:spPr>
          <a:xfrm>
            <a:off x="290486" y="899815"/>
            <a:ext cx="1858201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일주일 자료 모으기</a:t>
            </a:r>
          </a:p>
        </p:txBody>
      </p:sp>
    </p:spTree>
    <p:extLst>
      <p:ext uri="{BB962C8B-B14F-4D97-AF65-F5344CB8AC3E}">
        <p14:creationId xmlns:p14="http://schemas.microsoft.com/office/powerpoint/2010/main" val="26613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8043" y="25986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(2) </a:t>
            </a:r>
            <a:r>
              <a:rPr lang="ko-KR" altLang="en-US" dirty="0"/>
              <a:t>공단검진 대기환자 명단 모으기</a:t>
            </a:r>
          </a:p>
        </p:txBody>
      </p:sp>
    </p:spTree>
    <p:extLst>
      <p:ext uri="{BB962C8B-B14F-4D97-AF65-F5344CB8AC3E}">
        <p14:creationId xmlns:p14="http://schemas.microsoft.com/office/powerpoint/2010/main" val="201799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3"/>
          <a:stretch/>
        </p:blipFill>
        <p:spPr>
          <a:xfrm>
            <a:off x="4812823" y="1478280"/>
            <a:ext cx="2824915" cy="4566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059898" y="4572000"/>
            <a:ext cx="25074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공단검진 대기자 명단</a:t>
            </a:r>
          </a:p>
        </p:txBody>
      </p:sp>
      <p:sp>
        <p:nvSpPr>
          <p:cNvPr id="13" name="굽은 화살표 12"/>
          <p:cNvSpPr/>
          <p:nvPr/>
        </p:nvSpPr>
        <p:spPr>
          <a:xfrm rot="5400000" flipV="1">
            <a:off x="3763335" y="3414463"/>
            <a:ext cx="802106" cy="8561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9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3458" y="2971800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75138" y="4998720"/>
            <a:ext cx="2066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ID  : 10577</a:t>
            </a:r>
          </a:p>
          <a:p>
            <a:r>
              <a:rPr lang="en-US" altLang="ko-KR" b="1" dirty="0"/>
              <a:t>PW : gyn38317…</a:t>
            </a:r>
            <a:endParaRPr lang="ko-KR" altLang="en-US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(2) </a:t>
            </a:r>
            <a:r>
              <a:rPr lang="ko-KR" altLang="en-US" sz="3000" dirty="0"/>
              <a:t>공단검진 대기자 명단</a:t>
            </a:r>
          </a:p>
        </p:txBody>
      </p:sp>
    </p:spTree>
    <p:extLst>
      <p:ext uri="{BB962C8B-B14F-4D97-AF65-F5344CB8AC3E}">
        <p14:creationId xmlns:p14="http://schemas.microsoft.com/office/powerpoint/2010/main" val="57859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(2) </a:t>
            </a:r>
            <a:r>
              <a:rPr lang="ko-KR" altLang="en-US" sz="3000" dirty="0"/>
              <a:t>공단검진 대기자 명단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1" y="746332"/>
            <a:ext cx="5306519" cy="3001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305299" y="862185"/>
            <a:ext cx="759002" cy="748460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31" y="3840423"/>
            <a:ext cx="9958465" cy="222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530683" y="4197246"/>
            <a:ext cx="759002" cy="27901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78152" y="4649449"/>
            <a:ext cx="759002" cy="27901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59352" y="4636956"/>
            <a:ext cx="1935730" cy="309797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043410" y="4654445"/>
            <a:ext cx="916898" cy="292310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43745" y="4980270"/>
            <a:ext cx="4145687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/>
              <a:t>월요일 기준으로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주 뒤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월요일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날짜 선택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9129" y="4263241"/>
            <a:ext cx="2462534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 </a:t>
            </a:r>
            <a:r>
              <a:rPr lang="ko-KR" altLang="en-US" sz="1500" b="1" dirty="0" err="1"/>
              <a:t>진료과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공단검진</a:t>
            </a:r>
            <a:r>
              <a:rPr lang="en-US" altLang="ko-KR" sz="1500" b="1" dirty="0"/>
              <a:t>” </a:t>
            </a:r>
            <a:r>
              <a:rPr lang="ko-KR" altLang="en-US" sz="1500" b="1" dirty="0"/>
              <a:t>선택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36394" y="4248250"/>
            <a:ext cx="798617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3. </a:t>
            </a:r>
            <a:r>
              <a:rPr lang="ko-KR" altLang="en-US" sz="1500" b="1" dirty="0"/>
              <a:t>조회</a:t>
            </a:r>
          </a:p>
        </p:txBody>
      </p:sp>
      <p:sp>
        <p:nvSpPr>
          <p:cNvPr id="11" name="오른쪽 화살표 10"/>
          <p:cNvSpPr/>
          <p:nvPr/>
        </p:nvSpPr>
        <p:spPr>
          <a:xfrm rot="20011068">
            <a:off x="4940098" y="4421955"/>
            <a:ext cx="848498" cy="42028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8810059" y="4184610"/>
            <a:ext cx="848498" cy="42028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굽은 화살표 19"/>
          <p:cNvSpPr/>
          <p:nvPr/>
        </p:nvSpPr>
        <p:spPr>
          <a:xfrm rot="5400000">
            <a:off x="5866151" y="2679741"/>
            <a:ext cx="822960" cy="87844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13" y="6399505"/>
            <a:ext cx="9988445" cy="29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11122702" y="6400800"/>
            <a:ext cx="514662" cy="25733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293725" y="6004598"/>
            <a:ext cx="798617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4. </a:t>
            </a:r>
            <a:r>
              <a:rPr lang="ko-KR" altLang="en-US" sz="1500" b="1" dirty="0"/>
              <a:t>출력</a:t>
            </a: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10206642" y="5236420"/>
            <a:ext cx="848498" cy="42028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1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(2) </a:t>
            </a:r>
            <a:r>
              <a:rPr lang="ko-KR" altLang="en-US" sz="3000" dirty="0"/>
              <a:t>공단검진 대기자 명단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2" y="1691261"/>
            <a:ext cx="6156849" cy="3067048"/>
          </a:xfrm>
        </p:spPr>
      </p:pic>
      <p:sp>
        <p:nvSpPr>
          <p:cNvPr id="24" name="직사각형 23"/>
          <p:cNvSpPr/>
          <p:nvPr/>
        </p:nvSpPr>
        <p:spPr>
          <a:xfrm>
            <a:off x="419933" y="1708108"/>
            <a:ext cx="325565" cy="29906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4291" y="1231576"/>
            <a:ext cx="1702710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/>
              <a:t>날짜 열 만들기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66383" y="1229065"/>
            <a:ext cx="1417459" cy="967634"/>
            <a:chOff x="7576640" y="869300"/>
            <a:chExt cx="1778840" cy="1214333"/>
          </a:xfrm>
        </p:grpSpPr>
        <p:pic>
          <p:nvPicPr>
            <p:cNvPr id="26" name="내용 개체 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9" b="31082"/>
            <a:stretch/>
          </p:blipFill>
          <p:spPr>
            <a:xfrm>
              <a:off x="7576640" y="869300"/>
              <a:ext cx="1778840" cy="121433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271325" y="1204693"/>
              <a:ext cx="350188" cy="317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월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953891" y="2355826"/>
            <a:ext cx="1417459" cy="967634"/>
            <a:chOff x="7576640" y="869300"/>
            <a:chExt cx="1778840" cy="1214333"/>
          </a:xfrm>
        </p:grpSpPr>
        <p:pic>
          <p:nvPicPr>
            <p:cNvPr id="29" name="내용 개체 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9" b="31082"/>
            <a:stretch/>
          </p:blipFill>
          <p:spPr>
            <a:xfrm>
              <a:off x="7576640" y="869300"/>
              <a:ext cx="1778840" cy="121433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271325" y="1204693"/>
              <a:ext cx="553616" cy="502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화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56389" y="3452606"/>
            <a:ext cx="1417459" cy="967634"/>
            <a:chOff x="7576640" y="869300"/>
            <a:chExt cx="1778840" cy="1214333"/>
          </a:xfrm>
        </p:grpSpPr>
        <p:pic>
          <p:nvPicPr>
            <p:cNvPr id="32" name="내용 개체 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9" b="31082"/>
            <a:stretch/>
          </p:blipFill>
          <p:spPr>
            <a:xfrm>
              <a:off x="7576640" y="869300"/>
              <a:ext cx="1778840" cy="121433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271325" y="1204693"/>
              <a:ext cx="553616" cy="502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수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973877" y="4519406"/>
            <a:ext cx="1417459" cy="967634"/>
            <a:chOff x="7576640" y="869300"/>
            <a:chExt cx="1778840" cy="1214333"/>
          </a:xfrm>
        </p:grpSpPr>
        <p:pic>
          <p:nvPicPr>
            <p:cNvPr id="35" name="내용 개체 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9" b="31082"/>
            <a:stretch/>
          </p:blipFill>
          <p:spPr>
            <a:xfrm>
              <a:off x="7576640" y="869300"/>
              <a:ext cx="1778840" cy="121433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271325" y="1204693"/>
              <a:ext cx="553616" cy="502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76375" y="5571216"/>
            <a:ext cx="1417459" cy="967634"/>
            <a:chOff x="7576640" y="869300"/>
            <a:chExt cx="1778840" cy="1214333"/>
          </a:xfrm>
        </p:grpSpPr>
        <p:pic>
          <p:nvPicPr>
            <p:cNvPr id="38" name="내용 개체 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9" b="31082"/>
            <a:stretch/>
          </p:blipFill>
          <p:spPr>
            <a:xfrm>
              <a:off x="7576640" y="869300"/>
              <a:ext cx="1778840" cy="121433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271325" y="1204693"/>
              <a:ext cx="553616" cy="502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금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826979" y="829341"/>
            <a:ext cx="2154757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 </a:t>
            </a:r>
            <a:r>
              <a:rPr lang="ko-KR" altLang="en-US" sz="1500" b="1" dirty="0"/>
              <a:t>일주일 자료 합치기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9998438" y="1229194"/>
            <a:ext cx="1439056" cy="4212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수집된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일주일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41" name="오른쪽 화살표 40"/>
          <p:cNvSpPr/>
          <p:nvPr/>
        </p:nvSpPr>
        <p:spPr>
          <a:xfrm>
            <a:off x="9155529" y="3275352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모으기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7053" y="4940297"/>
            <a:ext cx="4637808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날짜 열 만드는 것 빼고는 특별한 주의 사항은 없음</a:t>
            </a: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10222333" y="5361482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70933" y="6534835"/>
            <a:ext cx="2621067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작업하기 편한 경로에 저장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87" y="6084503"/>
            <a:ext cx="2445841" cy="42122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518754" y="577121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6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76227241-E5C7-EA41-B6A1-2BC3F34173A6}"/>
              </a:ext>
            </a:extLst>
          </p:cNvPr>
          <p:cNvSpPr/>
          <p:nvPr/>
        </p:nvSpPr>
        <p:spPr>
          <a:xfrm>
            <a:off x="6719438" y="1132113"/>
            <a:ext cx="5377958" cy="560028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7169AC1-281E-4D41-85D1-817C66C9A64A}"/>
              </a:ext>
            </a:extLst>
          </p:cNvPr>
          <p:cNvSpPr/>
          <p:nvPr/>
        </p:nvSpPr>
        <p:spPr>
          <a:xfrm>
            <a:off x="612098" y="1132114"/>
            <a:ext cx="6018936" cy="560028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004012" y="927355"/>
            <a:ext cx="3970756" cy="4770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필터링</a:t>
            </a:r>
            <a:r>
              <a:rPr lang="ko-KR" altLang="en-US" sz="2500" b="1" dirty="0"/>
              <a:t> 개념 비교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71731" y="2271009"/>
            <a:ext cx="1439056" cy="4174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7842" y="3252865"/>
            <a:ext cx="1439056" cy="1696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1738" y="2640768"/>
            <a:ext cx="1439056" cy="1324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64236" y="3018019"/>
            <a:ext cx="1439056" cy="3547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1724" y="4924268"/>
            <a:ext cx="1439056" cy="3547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169232" y="5496393"/>
            <a:ext cx="1439056" cy="154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71731" y="5963586"/>
            <a:ext cx="1439056" cy="154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74230" y="4167265"/>
            <a:ext cx="1439056" cy="599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(2) </a:t>
            </a:r>
            <a:r>
              <a:rPr lang="ko-KR" altLang="en-US" sz="3000" dirty="0"/>
              <a:t>공단검진 대기자 명단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975423" y="2243527"/>
            <a:ext cx="1439056" cy="4174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166484" y="2293496"/>
            <a:ext cx="1439056" cy="101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967928" y="2401255"/>
            <a:ext cx="1439056" cy="1324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67928" y="2780468"/>
            <a:ext cx="1439056" cy="1850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87915" y="4434783"/>
            <a:ext cx="1439056" cy="2498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73982" y="4986727"/>
            <a:ext cx="1439056" cy="154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75424" y="6208619"/>
            <a:ext cx="1439056" cy="57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962931" y="3405265"/>
            <a:ext cx="1439056" cy="599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6356" y="1683780"/>
            <a:ext cx="3580536" cy="32490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공단 예약자 명단 </a:t>
            </a:r>
            <a:r>
              <a:rPr lang="ko-KR" altLang="en-US" sz="1500" b="1" dirty="0" err="1"/>
              <a:t>필터링</a:t>
            </a:r>
            <a:endParaRPr lang="ko-KR" altLang="en-US" sz="15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930067" y="1671288"/>
            <a:ext cx="3580536" cy="32490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공단검진 대기 환자 명단 </a:t>
            </a:r>
            <a:r>
              <a:rPr lang="ko-KR" altLang="en-US" sz="1500" b="1" dirty="0" err="1"/>
              <a:t>필터링</a:t>
            </a:r>
            <a:endParaRPr lang="ko-KR" altLang="en-US" sz="1500" b="1" dirty="0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593298" y="2503357"/>
            <a:ext cx="704538" cy="1484027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2638269" y="2938072"/>
            <a:ext cx="674557" cy="1124262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2623279" y="3732551"/>
            <a:ext cx="629587" cy="284813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623279" y="4002374"/>
            <a:ext cx="749508" cy="524657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2608289" y="4047344"/>
            <a:ext cx="644577" cy="1364105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2608289" y="4017364"/>
            <a:ext cx="629586" cy="1783829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2623279" y="4017364"/>
            <a:ext cx="629587" cy="2248525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오른쪽 화살표 47"/>
          <p:cNvSpPr/>
          <p:nvPr/>
        </p:nvSpPr>
        <p:spPr>
          <a:xfrm>
            <a:off x="2519885" y="3790013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추출</a:t>
            </a:r>
          </a:p>
        </p:txBody>
      </p:sp>
      <p:cxnSp>
        <p:nvCxnSpPr>
          <p:cNvPr id="74" name="직선 화살표 연결선 73"/>
          <p:cNvCxnSpPr>
            <a:stCxn id="52" idx="3"/>
            <a:endCxn id="51" idx="1"/>
          </p:cNvCxnSpPr>
          <p:nvPr/>
        </p:nvCxnSpPr>
        <p:spPr>
          <a:xfrm>
            <a:off x="8406984" y="2467462"/>
            <a:ext cx="759500" cy="3357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cxnSpLocks/>
            <a:stCxn id="53" idx="3"/>
            <a:endCxn id="51" idx="1"/>
          </p:cNvCxnSpPr>
          <p:nvPr/>
        </p:nvCxnSpPr>
        <p:spPr>
          <a:xfrm flipV="1">
            <a:off x="8406984" y="2803162"/>
            <a:ext cx="759500" cy="698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7" idx="3"/>
            <a:endCxn id="51" idx="1"/>
          </p:cNvCxnSpPr>
          <p:nvPr/>
        </p:nvCxnSpPr>
        <p:spPr>
          <a:xfrm flipV="1">
            <a:off x="8401987" y="2803162"/>
            <a:ext cx="764497" cy="63208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54" idx="3"/>
            <a:endCxn id="51" idx="1"/>
          </p:cNvCxnSpPr>
          <p:nvPr/>
        </p:nvCxnSpPr>
        <p:spPr>
          <a:xfrm flipV="1">
            <a:off x="8426971" y="2803162"/>
            <a:ext cx="739513" cy="175653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55" idx="3"/>
            <a:endCxn id="51" idx="1"/>
          </p:cNvCxnSpPr>
          <p:nvPr/>
        </p:nvCxnSpPr>
        <p:spPr>
          <a:xfrm flipV="1">
            <a:off x="8413038" y="2803162"/>
            <a:ext cx="753446" cy="22610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cxnSpLocks/>
            <a:stCxn id="56" idx="3"/>
            <a:endCxn id="51" idx="1"/>
          </p:cNvCxnSpPr>
          <p:nvPr/>
        </p:nvCxnSpPr>
        <p:spPr>
          <a:xfrm flipV="1">
            <a:off x="8414480" y="2803162"/>
            <a:ext cx="752004" cy="343409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09971" y="25333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2469" y="30005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14967" y="40373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삭제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17466" y="4969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삭제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19964" y="54064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삭제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92482" y="58886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삭제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737818" y="5154001"/>
            <a:ext cx="3812884" cy="12464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아래 조건에 해당하는 사람만 남김</a:t>
            </a:r>
            <a:endParaRPr lang="en-US" altLang="ko-KR" sz="1500" b="1" dirty="0"/>
          </a:p>
          <a:p>
            <a:r>
              <a:rPr lang="ko-KR" altLang="en-US" sz="1500" b="1" dirty="0"/>
              <a:t>그 외의 조건 해당자는 모두 삭제</a:t>
            </a:r>
            <a:endParaRPr lang="en-US" altLang="ko-KR" sz="1500" b="1" dirty="0"/>
          </a:p>
          <a:p>
            <a:pPr marL="285750" indent="-285750">
              <a:buFontTx/>
              <a:buChar char="-"/>
            </a:pPr>
            <a:r>
              <a:rPr lang="ko-KR" altLang="en-US" sz="1500" b="1" dirty="0"/>
              <a:t>건강검진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일반</a:t>
            </a:r>
            <a:r>
              <a:rPr lang="en-US" altLang="ko-KR" sz="15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/>
              <a:t>연장된 일반검진</a:t>
            </a:r>
            <a:endParaRPr lang="en-US" altLang="ko-KR" sz="1500" b="1" dirty="0"/>
          </a:p>
          <a:p>
            <a:pPr marL="285750" indent="-285750">
              <a:buFontTx/>
              <a:buChar char="-"/>
            </a:pPr>
            <a:r>
              <a:rPr lang="ko-KR" altLang="en-US" sz="1500" b="1" dirty="0"/>
              <a:t>건강검진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일반</a:t>
            </a:r>
            <a:r>
              <a:rPr lang="en-US" altLang="ko-KR" sz="1500" b="1" dirty="0"/>
              <a:t>) &amp; </a:t>
            </a:r>
            <a:r>
              <a:rPr lang="ko-KR" altLang="en-US" sz="1500" b="1" dirty="0"/>
              <a:t>대장암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차</a:t>
            </a:r>
            <a:r>
              <a:rPr lang="en-US" altLang="ko-KR" sz="1500" b="1" dirty="0"/>
              <a:t>(</a:t>
            </a:r>
            <a:r>
              <a:rPr lang="ko-KR" altLang="en-US" sz="1500" b="1" dirty="0" err="1"/>
              <a:t>분변잠혈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9166485" y="3330315"/>
            <a:ext cx="1431561" cy="3040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746376" y="5151504"/>
            <a:ext cx="3020904" cy="12464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아래 조건에 해당하는 사람 검색</a:t>
            </a:r>
            <a:endParaRPr lang="en-US" altLang="ko-KR" sz="1500" b="1" dirty="0"/>
          </a:p>
          <a:p>
            <a:r>
              <a:rPr lang="ko-KR" altLang="en-US" sz="1500" b="1" dirty="0" err="1"/>
              <a:t>그외</a:t>
            </a:r>
            <a:r>
              <a:rPr lang="ko-KR" altLang="en-US" sz="1500" b="1" dirty="0"/>
              <a:t> 조건 해당자 데이터도 사용</a:t>
            </a:r>
            <a:endParaRPr lang="en-US" altLang="ko-KR" sz="1500" b="1" dirty="0"/>
          </a:p>
          <a:p>
            <a:r>
              <a:rPr lang="en-US" altLang="ko-KR" sz="1500" b="1" dirty="0"/>
              <a:t>- </a:t>
            </a:r>
            <a:r>
              <a:rPr lang="ko-KR" altLang="en-US" sz="1500" b="1" dirty="0"/>
              <a:t>개인검진</a:t>
            </a:r>
            <a:endParaRPr lang="en-US" altLang="ko-KR" sz="1500" b="1" dirty="0"/>
          </a:p>
          <a:p>
            <a:r>
              <a:rPr lang="en-US" altLang="ko-KR" sz="1500" b="1" dirty="0"/>
              <a:t>- </a:t>
            </a:r>
            <a:r>
              <a:rPr lang="ko-KR" altLang="en-US" sz="1500" b="1" dirty="0"/>
              <a:t>암환자</a:t>
            </a:r>
            <a:endParaRPr lang="en-US" altLang="ko-KR" sz="1500" b="1" dirty="0"/>
          </a:p>
          <a:p>
            <a:r>
              <a:rPr lang="en-US" altLang="ko-KR" sz="1500" b="1" dirty="0"/>
              <a:t>- </a:t>
            </a:r>
            <a:r>
              <a:rPr lang="ko-KR" altLang="en-US" sz="1500" b="1" dirty="0" err="1"/>
              <a:t>코호트</a:t>
            </a:r>
            <a:r>
              <a:rPr lang="ko-KR" altLang="en-US" sz="1500" b="1" dirty="0"/>
              <a:t> 대상자</a:t>
            </a:r>
          </a:p>
        </p:txBody>
      </p:sp>
      <p:sp>
        <p:nvSpPr>
          <p:cNvPr id="58" name="오른쪽 화살표 57"/>
          <p:cNvSpPr/>
          <p:nvPr/>
        </p:nvSpPr>
        <p:spPr>
          <a:xfrm>
            <a:off x="8323577" y="3762531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6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8043" y="25986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필터링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76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409371" y="4209142"/>
            <a:ext cx="5834744" cy="24529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4171" y="1132115"/>
            <a:ext cx="9681029" cy="285931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88299" y="15526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간략한 개념도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97947" y="1433466"/>
            <a:ext cx="2220567" cy="2220567"/>
            <a:chOff x="4859311" y="2266014"/>
            <a:chExt cx="3043003" cy="3043003"/>
          </a:xfrm>
        </p:grpSpPr>
        <p:sp>
          <p:nvSpPr>
            <p:cNvPr id="5" name="타원 4"/>
            <p:cNvSpPr/>
            <p:nvPr/>
          </p:nvSpPr>
          <p:spPr>
            <a:xfrm>
              <a:off x="4859311" y="2266014"/>
              <a:ext cx="3043003" cy="304300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491397" y="2928081"/>
              <a:ext cx="1793823" cy="1793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필요한</a:t>
              </a:r>
              <a:endParaRPr lang="en-US" altLang="ko-KR" dirty="0"/>
            </a:p>
            <a:p>
              <a:pPr algn="ctr"/>
              <a:r>
                <a:rPr lang="ko-KR" altLang="en-US" dirty="0"/>
                <a:t>정보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42001" y="1350306"/>
            <a:ext cx="2512399" cy="2512399"/>
            <a:chOff x="749508" y="2293496"/>
            <a:chExt cx="3447737" cy="3447737"/>
          </a:xfrm>
        </p:grpSpPr>
        <p:sp>
          <p:nvSpPr>
            <p:cNvPr id="4" name="타원 3"/>
            <p:cNvSpPr/>
            <p:nvPr/>
          </p:nvSpPr>
          <p:spPr>
            <a:xfrm>
              <a:off x="749508" y="2293496"/>
              <a:ext cx="3447737" cy="34477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281315" y="2801007"/>
              <a:ext cx="2395928" cy="239592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정리한 </a:t>
              </a:r>
              <a:endParaRPr lang="en-US" altLang="ko-KR" dirty="0"/>
            </a:p>
            <a:p>
              <a:pPr algn="ctr"/>
              <a:r>
                <a:rPr lang="ko-KR" altLang="en-US" dirty="0"/>
                <a:t>정보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8049479" y="1553032"/>
            <a:ext cx="1123549" cy="11235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제공된 정보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1155" y="1244904"/>
            <a:ext cx="16514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코호트</a:t>
            </a:r>
            <a:r>
              <a:rPr lang="ko-KR" altLang="en-US" b="1" dirty="0"/>
              <a:t> 대상자</a:t>
            </a:r>
          </a:p>
        </p:txBody>
      </p:sp>
      <p:sp>
        <p:nvSpPr>
          <p:cNvPr id="14" name="굽은 화살표 13"/>
          <p:cNvSpPr/>
          <p:nvPr/>
        </p:nvSpPr>
        <p:spPr>
          <a:xfrm rot="5400000" flipV="1">
            <a:off x="9889576" y="-990705"/>
            <a:ext cx="802106" cy="380274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827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19098" y="388258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조유진</a:t>
            </a:r>
            <a:r>
              <a:rPr lang="en-US" altLang="ko-KR" b="1" dirty="0"/>
              <a:t>T </a:t>
            </a:r>
            <a:r>
              <a:rPr lang="ko-KR" altLang="en-US" b="1" dirty="0" err="1"/>
              <a:t>코호트</a:t>
            </a:r>
            <a:r>
              <a:rPr lang="ko-KR" altLang="en-US" b="1" dirty="0"/>
              <a:t> 명단 제공</a:t>
            </a:r>
          </a:p>
        </p:txBody>
      </p:sp>
      <p:sp>
        <p:nvSpPr>
          <p:cNvPr id="16" name="타원 15"/>
          <p:cNvSpPr/>
          <p:nvPr/>
        </p:nvSpPr>
        <p:spPr>
          <a:xfrm>
            <a:off x="4472029" y="4497111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655705" y="4910198"/>
            <a:ext cx="1456560" cy="14565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865079" y="4869544"/>
            <a:ext cx="1384808" cy="13848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842508" y="4325381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검진 예약자</a:t>
            </a:r>
          </a:p>
        </p:txBody>
      </p:sp>
      <p:sp>
        <p:nvSpPr>
          <p:cNvPr id="22" name="타원 21"/>
          <p:cNvSpPr/>
          <p:nvPr/>
        </p:nvSpPr>
        <p:spPr>
          <a:xfrm>
            <a:off x="8979460" y="4533397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163136" y="4946484"/>
            <a:ext cx="1456560" cy="14565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372510" y="4905830"/>
            <a:ext cx="1384808" cy="1384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59653" y="4260067"/>
            <a:ext cx="19639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대조군 후보 명단</a:t>
            </a:r>
          </a:p>
        </p:txBody>
      </p:sp>
      <p:sp>
        <p:nvSpPr>
          <p:cNvPr id="30" name="아래쪽 화살표 29"/>
          <p:cNvSpPr/>
          <p:nvPr/>
        </p:nvSpPr>
        <p:spPr>
          <a:xfrm>
            <a:off x="4383314" y="3817257"/>
            <a:ext cx="2206172" cy="45678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7264400" y="5275943"/>
            <a:ext cx="2206172" cy="45678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40800" y="4187370"/>
            <a:ext cx="2249714" cy="2452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AC05DA44-C2A6-BB46-9227-D8DA0C84EE1F}"/>
              </a:ext>
            </a:extLst>
          </p:cNvPr>
          <p:cNvCxnSpPr>
            <a:stCxn id="4" idx="7"/>
            <a:endCxn id="7" idx="7"/>
          </p:cNvCxnSpPr>
          <p:nvPr/>
        </p:nvCxnSpPr>
        <p:spPr>
          <a:xfrm flipH="1">
            <a:off x="2819784" y="1718238"/>
            <a:ext cx="266684" cy="2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0FDC0770-C3B7-6743-8C97-EF566549095C}"/>
              </a:ext>
            </a:extLst>
          </p:cNvPr>
          <p:cNvCxnSpPr>
            <a:cxnSpLocks/>
            <a:stCxn id="4" idx="6"/>
            <a:endCxn id="7" idx="6"/>
          </p:cNvCxnSpPr>
          <p:nvPr/>
        </p:nvCxnSpPr>
        <p:spPr>
          <a:xfrm flipH="1" flipV="1">
            <a:off x="3075470" y="2593102"/>
            <a:ext cx="378930" cy="1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E887DA33-892B-A743-A48F-BFEC55EBC88E}"/>
              </a:ext>
            </a:extLst>
          </p:cNvPr>
          <p:cNvCxnSpPr>
            <a:cxnSpLocks/>
            <a:stCxn id="4" idx="5"/>
            <a:endCxn id="7" idx="5"/>
          </p:cNvCxnSpPr>
          <p:nvPr/>
        </p:nvCxnSpPr>
        <p:spPr>
          <a:xfrm flipH="1" flipV="1">
            <a:off x="2819784" y="3210384"/>
            <a:ext cx="266684" cy="28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0E426E7-00F8-894F-8D48-47D273644684}"/>
              </a:ext>
            </a:extLst>
          </p:cNvPr>
          <p:cNvCxnSpPr>
            <a:cxnSpLocks/>
            <a:stCxn id="4" idx="4"/>
            <a:endCxn id="7" idx="4"/>
          </p:cNvCxnSpPr>
          <p:nvPr/>
        </p:nvCxnSpPr>
        <p:spPr>
          <a:xfrm flipV="1">
            <a:off x="2198201" y="3466070"/>
            <a:ext cx="4301" cy="39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6D02AF00-7A22-CD44-BF9B-2FFEC6280096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329534" y="3210384"/>
            <a:ext cx="255686" cy="2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B8ED690C-07BF-AB49-82D9-0AB50570B51C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flipV="1">
            <a:off x="942001" y="2593102"/>
            <a:ext cx="387533" cy="1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7B980598-4602-C141-83F4-06FAC488D9A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329534" y="1718238"/>
            <a:ext cx="255686" cy="2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5E99C294-6F72-794F-BED9-37B178F6A8B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02502" y="1350306"/>
            <a:ext cx="0" cy="36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0851" y="1197552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검진 예약자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6A6CDAF8-2112-344B-9C47-6C573BFB38F3}"/>
              </a:ext>
            </a:extLst>
          </p:cNvPr>
          <p:cNvCxnSpPr>
            <a:stCxn id="5" idx="7"/>
            <a:endCxn id="6" idx="7"/>
          </p:cNvCxnSpPr>
          <p:nvPr/>
        </p:nvCxnSpPr>
        <p:spPr>
          <a:xfrm flipH="1">
            <a:off x="5976503" y="1758661"/>
            <a:ext cx="316816" cy="34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2AD2DF65-FA76-364B-9700-ABDE12FAAB8B}"/>
              </a:ext>
            </a:extLst>
          </p:cNvPr>
          <p:cNvCxnSpPr>
            <a:cxnSpLocks/>
            <a:stCxn id="5" idx="6"/>
            <a:endCxn id="6" idx="6"/>
          </p:cNvCxnSpPr>
          <p:nvPr/>
        </p:nvCxnSpPr>
        <p:spPr>
          <a:xfrm flipH="1">
            <a:off x="6168202" y="2543750"/>
            <a:ext cx="450312" cy="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098C6B70-8729-8142-B305-CCCA8EBA3614}"/>
              </a:ext>
            </a:extLst>
          </p:cNvPr>
          <p:cNvCxnSpPr>
            <a:cxnSpLocks/>
            <a:stCxn id="5" idx="5"/>
            <a:endCxn id="6" idx="5"/>
          </p:cNvCxnSpPr>
          <p:nvPr/>
        </p:nvCxnSpPr>
        <p:spPr>
          <a:xfrm flipH="1" flipV="1">
            <a:off x="5976503" y="3033900"/>
            <a:ext cx="316816" cy="29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2C839E06-6FE4-A246-8D05-DA16B8E4CC50}"/>
              </a:ext>
            </a:extLst>
          </p:cNvPr>
          <p:cNvCxnSpPr>
            <a:cxnSpLocks/>
            <a:stCxn id="5" idx="4"/>
            <a:endCxn id="6" idx="4"/>
          </p:cNvCxnSpPr>
          <p:nvPr/>
        </p:nvCxnSpPr>
        <p:spPr>
          <a:xfrm flipV="1">
            <a:off x="5508231" y="3225599"/>
            <a:ext cx="5469" cy="42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AE765E13-F1EC-9B40-8571-73E96595968C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V="1">
            <a:off x="4723142" y="3033900"/>
            <a:ext cx="327755" cy="29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DBC8E2B4-6AEF-7245-AC9B-4C61D89A3662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>
            <a:off x="4397947" y="2543750"/>
            <a:ext cx="461251" cy="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BD234C93-36E4-E04D-A7F1-26CA0EBD9FFD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4723142" y="1758661"/>
            <a:ext cx="327755" cy="34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4B7F3851-9661-6F4A-8D06-D2FABF7DF89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08231" y="1350306"/>
            <a:ext cx="5469" cy="56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0409" y="1209094"/>
            <a:ext cx="2113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공단검진 대기환자</a:t>
            </a:r>
          </a:p>
        </p:txBody>
      </p:sp>
      <p:cxnSp>
        <p:nvCxnSpPr>
          <p:cNvPr id="79" name="구부러진 연결선[U] 78">
            <a:extLst>
              <a:ext uri="{FF2B5EF4-FFF2-40B4-BE49-F238E27FC236}">
                <a16:creationId xmlns="" xmlns:a16="http://schemas.microsoft.com/office/drawing/2014/main" id="{C867CAD2-F835-934F-BA75-33C3AA2E61E2}"/>
              </a:ext>
            </a:extLst>
          </p:cNvPr>
          <p:cNvCxnSpPr>
            <a:stCxn id="6" idx="3"/>
            <a:endCxn id="17" idx="2"/>
          </p:cNvCxnSpPr>
          <p:nvPr/>
        </p:nvCxnSpPr>
        <p:spPr>
          <a:xfrm rot="5400000">
            <a:off x="3051012" y="3638593"/>
            <a:ext cx="2604578" cy="1395192"/>
          </a:xfrm>
          <a:prstGeom prst="curvedConnector4">
            <a:avLst>
              <a:gd name="adj1" fmla="val 32339"/>
              <a:gd name="adj2" fmla="val 116385"/>
            </a:avLst>
          </a:prstGeom>
          <a:ln w="889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구부러진 연결선[U] 80">
            <a:extLst>
              <a:ext uri="{FF2B5EF4-FFF2-40B4-BE49-F238E27FC236}">
                <a16:creationId xmlns="" xmlns:a16="http://schemas.microsoft.com/office/drawing/2014/main" id="{BE145203-0859-A142-95CB-FA996787BA87}"/>
              </a:ext>
            </a:extLst>
          </p:cNvPr>
          <p:cNvCxnSpPr>
            <a:stCxn id="7" idx="5"/>
            <a:endCxn id="16" idx="1"/>
          </p:cNvCxnSpPr>
          <p:nvPr/>
        </p:nvCxnSpPr>
        <p:spPr>
          <a:xfrm rot="16200000" flipH="1">
            <a:off x="3002543" y="3027624"/>
            <a:ext cx="1580819" cy="1946337"/>
          </a:xfrm>
          <a:prstGeom prst="curvedConnector3">
            <a:avLst/>
          </a:prstGeom>
          <a:ln w="10160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[U] 82">
            <a:extLst>
              <a:ext uri="{FF2B5EF4-FFF2-40B4-BE49-F238E27FC236}">
                <a16:creationId xmlns="" xmlns:a16="http://schemas.microsoft.com/office/drawing/2014/main" id="{70DE003A-CC2B-8C4A-9B04-29D903CFFD01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6171861" y="2863671"/>
            <a:ext cx="2393789" cy="1690529"/>
          </a:xfrm>
          <a:prstGeom prst="curvedConnector3">
            <a:avLst/>
          </a:prstGeom>
          <a:ln w="1016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9838" y="4786866"/>
            <a:ext cx="2113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공단검진 대기환자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25579" y="4786604"/>
            <a:ext cx="16514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코호트</a:t>
            </a:r>
            <a:r>
              <a:rPr lang="ko-KR" altLang="en-US" b="1" dirty="0"/>
              <a:t> 대상자</a:t>
            </a:r>
          </a:p>
        </p:txBody>
      </p:sp>
    </p:spTree>
    <p:extLst>
      <p:ext uri="{BB962C8B-B14F-4D97-AF65-F5344CB8AC3E}">
        <p14:creationId xmlns:p14="http://schemas.microsoft.com/office/powerpoint/2010/main" val="426793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8043" y="25986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(1) </a:t>
            </a:r>
            <a:r>
              <a:rPr lang="ko-KR" altLang="en-US" dirty="0"/>
              <a:t>검진 예약자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D467E2D-5EAC-194B-A079-5006A349D7C6}"/>
              </a:ext>
            </a:extLst>
          </p:cNvPr>
          <p:cNvGrpSpPr/>
          <p:nvPr/>
        </p:nvGrpSpPr>
        <p:grpSpPr>
          <a:xfrm>
            <a:off x="5110589" y="3924222"/>
            <a:ext cx="2512399" cy="2512399"/>
            <a:chOff x="749508" y="2293496"/>
            <a:chExt cx="3447737" cy="3447737"/>
          </a:xfrm>
        </p:grpSpPr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25DA392B-0AF3-F141-B04A-C6833A864856}"/>
                </a:ext>
              </a:extLst>
            </p:cNvPr>
            <p:cNvSpPr/>
            <p:nvPr/>
          </p:nvSpPr>
          <p:spPr>
            <a:xfrm>
              <a:off x="749508" y="2293496"/>
              <a:ext cx="3447737" cy="34477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E4039382-544A-EB49-9095-F9288DB7DE3F}"/>
                </a:ext>
              </a:extLst>
            </p:cNvPr>
            <p:cNvSpPr/>
            <p:nvPr/>
          </p:nvSpPr>
          <p:spPr>
            <a:xfrm>
              <a:off x="1281315" y="2801007"/>
              <a:ext cx="2395928" cy="239592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정리한 </a:t>
              </a:r>
              <a:endParaRPr lang="en-US" altLang="ko-KR" dirty="0"/>
            </a:p>
            <a:p>
              <a:pPr algn="ctr"/>
              <a:r>
                <a:rPr lang="ko-KR" altLang="en-US" dirty="0"/>
                <a:t>정보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E281A677-D799-C649-A421-AB009EAE27FE}"/>
              </a:ext>
            </a:extLst>
          </p:cNvPr>
          <p:cNvCxnSpPr>
            <a:stCxn id="7" idx="7"/>
            <a:endCxn id="8" idx="7"/>
          </p:cNvCxnSpPr>
          <p:nvPr/>
        </p:nvCxnSpPr>
        <p:spPr>
          <a:xfrm flipH="1">
            <a:off x="6988372" y="4292154"/>
            <a:ext cx="266684" cy="2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487DC8C0-00E9-674C-9DB3-74D546565E3B}"/>
              </a:ext>
            </a:extLst>
          </p:cNvPr>
          <p:cNvCxnSpPr>
            <a:cxnSpLocks/>
            <a:stCxn id="7" idx="6"/>
            <a:endCxn id="8" idx="6"/>
          </p:cNvCxnSpPr>
          <p:nvPr/>
        </p:nvCxnSpPr>
        <p:spPr>
          <a:xfrm flipH="1" flipV="1">
            <a:off x="7244058" y="5167018"/>
            <a:ext cx="378930" cy="1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49C61CE-2944-8D4D-97E7-F9E7756108E3}"/>
              </a:ext>
            </a:extLst>
          </p:cNvPr>
          <p:cNvCxnSpPr>
            <a:cxnSpLocks/>
            <a:stCxn id="7" idx="5"/>
            <a:endCxn id="8" idx="5"/>
          </p:cNvCxnSpPr>
          <p:nvPr/>
        </p:nvCxnSpPr>
        <p:spPr>
          <a:xfrm flipH="1" flipV="1">
            <a:off x="6988372" y="5784300"/>
            <a:ext cx="266684" cy="28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D9CC6F3A-F539-6940-A6F8-4EBD4E53CD7C}"/>
              </a:ext>
            </a:extLst>
          </p:cNvPr>
          <p:cNvCxnSpPr>
            <a:cxnSpLocks/>
            <a:stCxn id="7" idx="4"/>
            <a:endCxn id="8" idx="4"/>
          </p:cNvCxnSpPr>
          <p:nvPr/>
        </p:nvCxnSpPr>
        <p:spPr>
          <a:xfrm flipV="1">
            <a:off x="6366789" y="6039986"/>
            <a:ext cx="4301" cy="39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52B299E3-D5D9-374D-BEC5-C0F1ADC9700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498122" y="5784300"/>
            <a:ext cx="255686" cy="2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40FEDAA-EAB4-F243-B4E7-86CA58118CFB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flipV="1">
            <a:off x="5110589" y="5167018"/>
            <a:ext cx="387533" cy="1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4963841D-911B-AE4D-A5DF-63A95FF9328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98122" y="4292154"/>
            <a:ext cx="255686" cy="2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D74B00D0-ACA8-594E-9695-E0181170859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71090" y="3924222"/>
            <a:ext cx="0" cy="36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EC1EE0-7D1C-5840-BB35-157C5485CA6F}"/>
              </a:ext>
            </a:extLst>
          </p:cNvPr>
          <p:cNvSpPr txBox="1"/>
          <p:nvPr/>
        </p:nvSpPr>
        <p:spPr>
          <a:xfrm>
            <a:off x="5549439" y="3771468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검진 예약자</a:t>
            </a:r>
          </a:p>
        </p:txBody>
      </p:sp>
    </p:spTree>
    <p:extLst>
      <p:ext uri="{BB962C8B-B14F-4D97-AF65-F5344CB8AC3E}">
        <p14:creationId xmlns:p14="http://schemas.microsoft.com/office/powerpoint/2010/main" val="420006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</a:t>
            </a:r>
            <a:r>
              <a:rPr lang="ko-KR" altLang="en-US" sz="2000" dirty="0"/>
              <a:t>이 아닌 검사 패키지 삭제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52" y="1682481"/>
            <a:ext cx="9923774" cy="36729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3823" y="2024302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41080" y="2974988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33822" y="4520759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12054" y="3555559"/>
            <a:ext cx="5500913" cy="21045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13195" y="2234759"/>
            <a:ext cx="1814288" cy="703944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20452" y="3141902"/>
            <a:ext cx="1814288" cy="391887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27709" y="3773273"/>
            <a:ext cx="1814288" cy="341087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13194" y="4702187"/>
            <a:ext cx="1828803" cy="558802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764638" y="2372769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삭제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71895" y="3178312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삭제</a:t>
            </a:r>
            <a:endParaRPr lang="ko-KR" altLang="en-US" sz="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750123" y="3795169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삭제</a:t>
            </a:r>
            <a:endParaRPr lang="ko-KR" alt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786409" y="4789398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삭제</a:t>
            </a:r>
            <a:endParaRPr lang="ko-KR" altLang="en-US" sz="1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92123" y="1726883"/>
            <a:ext cx="17682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884865" y="2663055"/>
            <a:ext cx="3909131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), </a:t>
            </a:r>
            <a:r>
              <a:rPr lang="ko-KR" altLang="en-US" sz="1500" dirty="0"/>
              <a:t>대장암</a:t>
            </a:r>
            <a:r>
              <a:rPr lang="en-US" altLang="ko-KR" sz="1500" dirty="0"/>
              <a:t>1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분변잠혈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906638" y="3250883"/>
            <a:ext cx="2363360" cy="3264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대장암</a:t>
            </a:r>
            <a:r>
              <a:rPr lang="en-US" altLang="ko-KR" sz="1500" dirty="0"/>
              <a:t>1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분변잠혈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F16FE18-4F3D-544E-B85D-2E909681B54F}"/>
              </a:ext>
            </a:extLst>
          </p:cNvPr>
          <p:cNvSpPr/>
          <p:nvPr/>
        </p:nvSpPr>
        <p:spPr>
          <a:xfrm>
            <a:off x="2341084" y="4097442"/>
            <a:ext cx="5500913" cy="21045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866" y="3809684"/>
            <a:ext cx="2363360" cy="3264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위암</a:t>
            </a:r>
            <a:r>
              <a:rPr lang="en-US" altLang="ko-KR" sz="1500" dirty="0"/>
              <a:t>2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/>
              <a:t>위암내시경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899380" y="4274140"/>
            <a:ext cx="17682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7270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3"/>
          <a:stretch/>
        </p:blipFill>
        <p:spPr>
          <a:xfrm>
            <a:off x="3133925" y="1478280"/>
            <a:ext cx="2824915" cy="4566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2"/>
          <a:stretch/>
        </p:blipFill>
        <p:spPr>
          <a:xfrm>
            <a:off x="6355080" y="1478280"/>
            <a:ext cx="2834640" cy="4566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81000" y="4572000"/>
            <a:ext cx="25074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공단검진 대기자 명단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33560" y="4511040"/>
            <a:ext cx="242566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건강검진 예약자 명단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두 개의 리스트를 만듦</a:t>
            </a:r>
          </a:p>
        </p:txBody>
      </p:sp>
      <p:sp>
        <p:nvSpPr>
          <p:cNvPr id="12" name="굽은 화살표 11"/>
          <p:cNvSpPr/>
          <p:nvPr/>
        </p:nvSpPr>
        <p:spPr>
          <a:xfrm rot="5400000">
            <a:off x="9448800" y="3444240"/>
            <a:ext cx="822960" cy="87844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굽은 화살표 12"/>
          <p:cNvSpPr/>
          <p:nvPr/>
        </p:nvSpPr>
        <p:spPr>
          <a:xfrm rot="5400000" flipV="1">
            <a:off x="2084437" y="3414463"/>
            <a:ext cx="802106" cy="8561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9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2600" y="3017520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94560" y="2971800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" y="4998720"/>
            <a:ext cx="2066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ID  : 10577</a:t>
            </a:r>
          </a:p>
          <a:p>
            <a:r>
              <a:rPr lang="en-US" altLang="ko-KR" b="1" dirty="0"/>
              <a:t>PW : gyn38317…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7866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72"/>
          <a:stretch/>
        </p:blipFill>
        <p:spPr>
          <a:xfrm>
            <a:off x="818245" y="2043810"/>
            <a:ext cx="10339735" cy="32569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7445" y="4029642"/>
            <a:ext cx="1956216" cy="14990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42921" y="1567048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a. </a:t>
            </a:r>
            <a:r>
              <a:rPr lang="ko-KR" altLang="en-US" b="1" dirty="0" err="1"/>
              <a:t>패키지명</a:t>
            </a:r>
            <a:r>
              <a:rPr lang="en-US" altLang="ko-KR" b="1" dirty="0"/>
              <a:t> : </a:t>
            </a:r>
            <a:r>
              <a:rPr lang="ko-KR" altLang="en-US" dirty="0"/>
              <a:t>건강검진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),</a:t>
            </a:r>
            <a:r>
              <a:rPr lang="ko-KR" altLang="en-US" dirty="0"/>
              <a:t>연장된 일반검진</a:t>
            </a:r>
            <a:r>
              <a:rPr lang="en-US" altLang="ko-KR" dirty="0"/>
              <a:t>, </a:t>
            </a:r>
            <a:r>
              <a:rPr lang="ko-KR" altLang="en-US" dirty="0"/>
              <a:t>대장암</a:t>
            </a:r>
            <a:r>
              <a:rPr lang="en-US" altLang="ko-KR" dirty="0"/>
              <a:t>1</a:t>
            </a:r>
            <a:r>
              <a:rPr lang="ko-KR" altLang="en-US" dirty="0" err="1"/>
              <a:t>차검진</a:t>
            </a:r>
            <a:r>
              <a:rPr lang="ko-KR" altLang="en-US" dirty="0"/>
              <a:t> </a:t>
            </a:r>
            <a:r>
              <a:rPr lang="ko-KR" altLang="en-US" dirty="0" err="1"/>
              <a:t>분변잠혈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체크 해제 </a:t>
            </a:r>
            <a:r>
              <a:rPr lang="en-US" altLang="ko-KR" dirty="0"/>
              <a:t> -&gt; </a:t>
            </a:r>
            <a:r>
              <a:rPr lang="ko-KR" altLang="en-US" dirty="0"/>
              <a:t>확인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998359" y="2259969"/>
            <a:ext cx="1393372" cy="18142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34973" y="4286974"/>
            <a:ext cx="1956216" cy="14990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4DE2BFDC-8AA7-7F4D-A07E-24A69C489D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</a:t>
            </a:r>
            <a:r>
              <a:rPr lang="ko-KR" altLang="en-US" sz="2000" dirty="0"/>
              <a:t>이 아닌 검사 패키지 삭제 </a:t>
            </a:r>
          </a:p>
        </p:txBody>
      </p:sp>
    </p:spTree>
    <p:extLst>
      <p:ext uri="{BB962C8B-B14F-4D97-AF65-F5344CB8AC3E}">
        <p14:creationId xmlns:p14="http://schemas.microsoft.com/office/powerpoint/2010/main" val="289671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02" y="1879732"/>
            <a:ext cx="7518996" cy="38434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72592" y="4963943"/>
            <a:ext cx="1004341" cy="22485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19154" y="2090947"/>
            <a:ext cx="696686" cy="18142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25953" y="2127232"/>
            <a:ext cx="1821543" cy="188687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05559" y="1345277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b. </a:t>
            </a:r>
            <a:r>
              <a:rPr lang="ko-KR" altLang="en-US" b="1" dirty="0"/>
              <a:t>등록번호</a:t>
            </a:r>
            <a:r>
              <a:rPr lang="en-US" altLang="ko-KR" b="1" dirty="0"/>
              <a:t> : (</a:t>
            </a:r>
            <a:r>
              <a:rPr lang="ko-KR" altLang="en-US" dirty="0"/>
              <a:t>모두선택</a:t>
            </a:r>
            <a:r>
              <a:rPr lang="en-US" altLang="ko-KR" dirty="0"/>
              <a:t>) </a:t>
            </a:r>
            <a:r>
              <a:rPr lang="ko-KR" altLang="en-US" dirty="0"/>
              <a:t>해제 </a:t>
            </a:r>
            <a:r>
              <a:rPr lang="en-US" altLang="ko-KR" dirty="0"/>
              <a:t>-&gt; (</a:t>
            </a:r>
            <a:r>
              <a:rPr lang="ko-KR" altLang="en-US" dirty="0"/>
              <a:t>필드 값 없음</a:t>
            </a:r>
            <a:r>
              <a:rPr lang="en-US" altLang="ko-KR" dirty="0"/>
              <a:t>)</a:t>
            </a:r>
            <a:r>
              <a:rPr lang="ko-KR" altLang="en-US" dirty="0"/>
              <a:t> 체크 </a:t>
            </a:r>
            <a:r>
              <a:rPr lang="en-US" altLang="ko-KR" dirty="0"/>
              <a:t>-&gt; </a:t>
            </a:r>
            <a:r>
              <a:rPr lang="ko-KR" altLang="en-US" dirty="0"/>
              <a:t>확인 </a:t>
            </a:r>
            <a:r>
              <a:rPr lang="en-US" altLang="ko-KR" dirty="0"/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해당 정보 삭제</a:t>
            </a:r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4717440" y="2064296"/>
            <a:ext cx="2660185" cy="3241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9732" y="5238108"/>
            <a:ext cx="5969823" cy="7848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등록번호에서 </a:t>
            </a:r>
            <a:r>
              <a:rPr lang="en-US" altLang="ko-KR" sz="1500" b="1" dirty="0"/>
              <a:t>“</a:t>
            </a:r>
            <a:r>
              <a:rPr lang="ko-KR" altLang="en-US" sz="1500" b="1" dirty="0" err="1"/>
              <a:t>필드값</a:t>
            </a:r>
            <a:r>
              <a:rPr lang="ko-KR" altLang="en-US" sz="1500" b="1" dirty="0"/>
              <a:t> 없음</a:t>
            </a:r>
            <a:r>
              <a:rPr lang="en-US" altLang="ko-KR" sz="1500" b="1" dirty="0"/>
              <a:t>” </a:t>
            </a:r>
            <a:r>
              <a:rPr lang="ko-KR" altLang="en-US" sz="1500" b="1" dirty="0"/>
              <a:t>만 꼭 체크한 후에 정보 삭제하여야 함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그렇지 않으면 등록번호가 다른 패키지가 뒤섞이게 됨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뒷장 확인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21750" y="5012870"/>
            <a:ext cx="93372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주의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2946DAF4-578B-7E41-9D3B-CC0B318781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</a:t>
            </a:r>
            <a:r>
              <a:rPr lang="ko-KR" altLang="en-US" sz="2000" dirty="0"/>
              <a:t>이 아닌 검사 패키지 삭제 </a:t>
            </a:r>
          </a:p>
        </p:txBody>
      </p:sp>
    </p:spTree>
    <p:extLst>
      <p:ext uri="{BB962C8B-B14F-4D97-AF65-F5344CB8AC3E}">
        <p14:creationId xmlns:p14="http://schemas.microsoft.com/office/powerpoint/2010/main" val="319305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2F0973C9-6371-6542-8B9C-1E7F4EEDBFC1}"/>
              </a:ext>
            </a:extLst>
          </p:cNvPr>
          <p:cNvSpPr/>
          <p:nvPr/>
        </p:nvSpPr>
        <p:spPr>
          <a:xfrm>
            <a:off x="6190238" y="1853528"/>
            <a:ext cx="5987247" cy="43253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B05A6A88-0A63-2249-84DE-88D4431581DB}"/>
              </a:ext>
            </a:extLst>
          </p:cNvPr>
          <p:cNvSpPr/>
          <p:nvPr/>
        </p:nvSpPr>
        <p:spPr>
          <a:xfrm>
            <a:off x="0" y="1850574"/>
            <a:ext cx="6040469" cy="43253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8010" y="1451552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등록번호에서  </a:t>
            </a:r>
            <a:r>
              <a:rPr lang="en-US" altLang="ko-KR" dirty="0"/>
              <a:t>“</a:t>
            </a:r>
            <a:r>
              <a:rPr lang="ko-KR" altLang="en-US" dirty="0" err="1"/>
              <a:t>필드값</a:t>
            </a:r>
            <a:r>
              <a:rPr lang="ko-KR" altLang="en-US" dirty="0"/>
              <a:t> 없음</a:t>
            </a:r>
            <a:r>
              <a:rPr lang="en-US" altLang="ko-KR" dirty="0"/>
              <a:t>＂</a:t>
            </a:r>
            <a:r>
              <a:rPr lang="ko-KR" altLang="en-US" dirty="0"/>
              <a:t>을 체크하지 않고 제거할 때 생길 수 있는 상황 </a:t>
            </a:r>
            <a:r>
              <a:rPr lang="en-US" altLang="ko-KR" dirty="0"/>
              <a:t>-&gt;</a:t>
            </a:r>
            <a:r>
              <a:rPr lang="ko-KR" altLang="en-US" dirty="0"/>
              <a:t> 정보 뒤섞임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r="31884"/>
          <a:stretch/>
        </p:blipFill>
        <p:spPr>
          <a:xfrm>
            <a:off x="222504" y="2169149"/>
            <a:ext cx="5442857" cy="36729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4273" y="2510970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530" y="3461656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4272" y="5007427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2504" y="4042227"/>
            <a:ext cx="5500913" cy="21045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23645" y="2721427"/>
            <a:ext cx="1814288" cy="703944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930902" y="3628570"/>
            <a:ext cx="1814288" cy="391887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38159" y="4259941"/>
            <a:ext cx="1814288" cy="341087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23644" y="5188855"/>
            <a:ext cx="1828803" cy="558802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75088" y="2859437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삭제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96859" y="5276066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/>
              <a:t>삭제</a:t>
            </a:r>
            <a:endParaRPr lang="ko-KR" alt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7258" y="2155494"/>
            <a:ext cx="17682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3091666"/>
            <a:ext cx="3909131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), </a:t>
            </a:r>
            <a:r>
              <a:rPr lang="ko-KR" altLang="en-US" sz="1500" dirty="0"/>
              <a:t>대장암</a:t>
            </a:r>
            <a:r>
              <a:rPr lang="en-US" altLang="ko-KR" sz="1500" dirty="0"/>
              <a:t>1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분변잠혈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7259" y="3723036"/>
            <a:ext cx="2363360" cy="3264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대장암</a:t>
            </a:r>
            <a:r>
              <a:rPr lang="en-US" altLang="ko-KR" sz="1500" dirty="0"/>
              <a:t>1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분변잠혈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4" name="직사각형 33"/>
          <p:cNvSpPr/>
          <p:nvPr/>
        </p:nvSpPr>
        <p:spPr>
          <a:xfrm>
            <a:off x="258789" y="4601027"/>
            <a:ext cx="5500913" cy="21045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4515" y="4702751"/>
            <a:ext cx="17682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건강검진 </a:t>
            </a:r>
            <a:r>
              <a:rPr lang="en-US" altLang="ko-KR" sz="1500" dirty="0"/>
              <a:t>(</a:t>
            </a:r>
            <a:r>
              <a:rPr lang="ko-KR" altLang="en-US" sz="1500" dirty="0"/>
              <a:t>일반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4325381"/>
            <a:ext cx="2363360" cy="3264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위암</a:t>
            </a:r>
            <a:r>
              <a:rPr lang="en-US" altLang="ko-KR" sz="1500" dirty="0"/>
              <a:t>2</a:t>
            </a:r>
            <a:r>
              <a:rPr lang="ko-KR" altLang="en-US" sz="1500" dirty="0" err="1"/>
              <a:t>차검진</a:t>
            </a:r>
            <a:r>
              <a:rPr lang="en-US" altLang="ko-KR" sz="1500" dirty="0"/>
              <a:t>(</a:t>
            </a:r>
            <a:r>
              <a:rPr lang="ko-KR" altLang="en-US" sz="1500" dirty="0"/>
              <a:t>위암내시경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r="31884" b="85754"/>
          <a:stretch/>
        </p:blipFill>
        <p:spPr>
          <a:xfrm>
            <a:off x="6427361" y="2190920"/>
            <a:ext cx="5442857" cy="52325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72139" r="31884" b="23119"/>
          <a:stretch/>
        </p:blipFill>
        <p:spPr>
          <a:xfrm>
            <a:off x="6429828" y="4833256"/>
            <a:ext cx="5442857" cy="17417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29461" r="31884" b="65402"/>
          <a:stretch/>
        </p:blipFill>
        <p:spPr>
          <a:xfrm>
            <a:off x="6463647" y="3425371"/>
            <a:ext cx="5442857" cy="1886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50604" r="31884" b="44654"/>
          <a:stretch/>
        </p:blipFill>
        <p:spPr>
          <a:xfrm>
            <a:off x="6456389" y="4078513"/>
            <a:ext cx="5442857" cy="17417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76287" r="31884" b="17390"/>
          <a:stretch/>
        </p:blipFill>
        <p:spPr>
          <a:xfrm>
            <a:off x="6422571" y="5050970"/>
            <a:ext cx="5442857" cy="23222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449130" y="2547255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441873" y="3425370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470901" y="4093027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41873" y="5065483"/>
            <a:ext cx="5479145" cy="17417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968343" y="4419723"/>
            <a:ext cx="420914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다른 예약자 정보가 위의 예약자 정보와 뒤섞임</a:t>
            </a:r>
          </a:p>
        </p:txBody>
      </p:sp>
      <p:cxnSp>
        <p:nvCxnSpPr>
          <p:cNvPr id="45" name="구부러진 연결선 44"/>
          <p:cNvCxnSpPr>
            <a:stCxn id="36" idx="3"/>
            <a:endCxn id="38" idx="3"/>
          </p:cNvCxnSpPr>
          <p:nvPr/>
        </p:nvCxnSpPr>
        <p:spPr>
          <a:xfrm flipV="1">
            <a:off x="11872685" y="4165599"/>
            <a:ext cx="26561" cy="754744"/>
          </a:xfrm>
          <a:prstGeom prst="curvedConnector3">
            <a:avLst>
              <a:gd name="adj1" fmla="val 9606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아래쪽 화살표 45"/>
          <p:cNvSpPr/>
          <p:nvPr/>
        </p:nvSpPr>
        <p:spPr>
          <a:xfrm rot="16200000">
            <a:off x="5165778" y="3701975"/>
            <a:ext cx="2206172" cy="45678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82345" y="3664980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삭제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60573" y="4236867"/>
            <a:ext cx="59987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삭제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48081" y="4599129"/>
            <a:ext cx="1510133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의도치 않게 삭제됨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E352CB8-1D2D-A543-B2E7-A184217974DE}"/>
              </a:ext>
            </a:extLst>
          </p:cNvPr>
          <p:cNvSpPr txBox="1"/>
          <p:nvPr/>
        </p:nvSpPr>
        <p:spPr>
          <a:xfrm>
            <a:off x="424530" y="1171863"/>
            <a:ext cx="93372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주의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="" xmlns:a16="http://schemas.microsoft.com/office/drawing/2014/main" id="{98D54053-847D-E24C-8D10-E7AD148168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</a:t>
            </a:r>
            <a:r>
              <a:rPr lang="ko-KR" altLang="en-US" sz="2000" dirty="0"/>
              <a:t>이 아닌 검사 패키지 삭제 </a:t>
            </a:r>
          </a:p>
        </p:txBody>
      </p:sp>
    </p:spTree>
    <p:extLst>
      <p:ext uri="{BB962C8B-B14F-4D97-AF65-F5344CB8AC3E}">
        <p14:creationId xmlns:p14="http://schemas.microsoft.com/office/powerpoint/2010/main" val="250103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021844B-B1E9-DC47-B7C3-143ED016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94" y="1554293"/>
            <a:ext cx="9658855" cy="38121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3C4AA47-2BA1-B741-BAB1-4E9F37E83D5D}"/>
              </a:ext>
            </a:extLst>
          </p:cNvPr>
          <p:cNvSpPr/>
          <p:nvPr/>
        </p:nvSpPr>
        <p:spPr>
          <a:xfrm>
            <a:off x="1695044" y="2955408"/>
            <a:ext cx="9390397" cy="64748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2ABC809-19AF-1843-9913-AA4F9D71CB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 </a:t>
            </a:r>
            <a:r>
              <a:rPr lang="ko-KR" altLang="en-US" sz="2000" dirty="0"/>
              <a:t>아니지만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               대장암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차검진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분변잠혈</a:t>
            </a:r>
            <a:r>
              <a:rPr lang="en-US" altLang="ko-KR" sz="2000" dirty="0"/>
              <a:t>)</a:t>
            </a:r>
            <a:r>
              <a:rPr lang="ko-KR" altLang="en-US" sz="2000" dirty="0"/>
              <a:t> 검사항목을 가진 대상자 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62BDAB-4CFA-B34E-ACA0-C2274DF7FFB6}"/>
              </a:ext>
            </a:extLst>
          </p:cNvPr>
          <p:cNvSpPr txBox="1"/>
          <p:nvPr/>
        </p:nvSpPr>
        <p:spPr>
          <a:xfrm>
            <a:off x="1589194" y="119182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Ex)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2967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9576" y="983766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d. </a:t>
            </a:r>
            <a:r>
              <a:rPr lang="ko-KR" altLang="en-US" b="1" dirty="0" err="1">
                <a:solidFill>
                  <a:prstClr val="black"/>
                </a:solidFill>
              </a:rPr>
              <a:t>패키지명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새로운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 err="1">
                <a:solidFill>
                  <a:prstClr val="black"/>
                </a:solidFill>
              </a:rPr>
              <a:t>패키지명</a:t>
            </a:r>
            <a:r>
              <a:rPr lang="en-US" altLang="ko-KR" dirty="0">
                <a:solidFill>
                  <a:prstClr val="black"/>
                </a:solidFill>
              </a:rPr>
              <a:t>”</a:t>
            </a:r>
            <a:r>
              <a:rPr lang="ko-KR" altLang="en-US" dirty="0">
                <a:solidFill>
                  <a:prstClr val="black"/>
                </a:solidFill>
              </a:rPr>
              <a:t> 열 만듦</a:t>
            </a:r>
            <a:r>
              <a:rPr lang="en-US" altLang="ko-KR" dirty="0">
                <a:solidFill>
                  <a:prstClr val="black"/>
                </a:solidFill>
              </a:rPr>
              <a:t> -&gt; </a:t>
            </a:r>
            <a:r>
              <a:rPr lang="ko-KR" altLang="en-US" dirty="0" err="1">
                <a:solidFill>
                  <a:prstClr val="black"/>
                </a:solidFill>
              </a:rPr>
              <a:t>함수계산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-&gt;</a:t>
            </a:r>
            <a:r>
              <a:rPr lang="ko-KR" altLang="en-US" dirty="0">
                <a:solidFill>
                  <a:prstClr val="black"/>
                </a:solidFill>
              </a:rPr>
              <a:t> 예전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 err="1">
                <a:solidFill>
                  <a:prstClr val="black"/>
                </a:solidFill>
              </a:rPr>
              <a:t>패키지명</a:t>
            </a:r>
            <a:r>
              <a:rPr lang="en-US" altLang="ko-KR" dirty="0">
                <a:solidFill>
                  <a:prstClr val="black"/>
                </a:solidFill>
              </a:rPr>
              <a:t>”</a:t>
            </a:r>
            <a:r>
              <a:rPr lang="ko-KR" altLang="en-US" dirty="0">
                <a:solidFill>
                  <a:prstClr val="black"/>
                </a:solidFill>
              </a:rPr>
              <a:t>열 삭제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97ADD0A-8BC8-6F41-9FD2-E4D46711D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3" y="2892035"/>
            <a:ext cx="9988766" cy="273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50FE4C6-D153-994F-8DA4-2E0EE0F3FAD7}"/>
              </a:ext>
            </a:extLst>
          </p:cNvPr>
          <p:cNvSpPr txBox="1"/>
          <p:nvPr/>
        </p:nvSpPr>
        <p:spPr>
          <a:xfrm>
            <a:off x="7841997" y="5700880"/>
            <a:ext cx="2947924" cy="7848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결과가 바뀌지 않도록 함수 계산된 열 전체 복사  </a:t>
            </a:r>
            <a:endParaRPr lang="en-US" altLang="ko-KR" sz="1500" dirty="0"/>
          </a:p>
          <a:p>
            <a:r>
              <a:rPr lang="en-US" altLang="ko-KR" sz="1500" dirty="0"/>
              <a:t>-&gt;</a:t>
            </a:r>
            <a:r>
              <a:rPr lang="ko-KR" altLang="en-US" sz="1500" dirty="0"/>
              <a:t>  </a:t>
            </a:r>
            <a:r>
              <a:rPr lang="en-US" altLang="ko-KR" sz="1500" dirty="0"/>
              <a:t>“</a:t>
            </a:r>
            <a:r>
              <a:rPr lang="ko-KR" altLang="en-US" sz="1500" dirty="0"/>
              <a:t>값</a:t>
            </a:r>
            <a:r>
              <a:rPr lang="en-US" altLang="ko-KR" sz="1500" dirty="0"/>
              <a:t>”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붙여 </a:t>
            </a:r>
            <a:r>
              <a:rPr lang="ko-KR" altLang="en-US" sz="1500" dirty="0" err="1"/>
              <a:t>넣기하기</a:t>
            </a:r>
            <a:endParaRPr lang="ko-KR" altLang="en-US" sz="1500" dirty="0"/>
          </a:p>
        </p:txBody>
      </p: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A5718A0D-FC61-BD40-B38F-60B9A36E92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 </a:t>
            </a:r>
            <a:r>
              <a:rPr lang="ko-KR" altLang="en-US" sz="2000" dirty="0"/>
              <a:t>아니지만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               대장암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차검진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분변잠혈</a:t>
            </a:r>
            <a:r>
              <a:rPr lang="en-US" altLang="ko-KR" sz="2000" dirty="0"/>
              <a:t>)</a:t>
            </a:r>
            <a:r>
              <a:rPr lang="ko-KR" altLang="en-US" sz="2000" dirty="0"/>
              <a:t> 검사항목을 가진 대상자 </a:t>
            </a:r>
            <a:r>
              <a:rPr lang="ko-KR" altLang="en-US" sz="2000" dirty="0" smtClean="0"/>
              <a:t>삭제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BB88FB3-910D-6248-A42B-6ED2A1AEAF73}"/>
              </a:ext>
            </a:extLst>
          </p:cNvPr>
          <p:cNvSpPr/>
          <p:nvPr/>
        </p:nvSpPr>
        <p:spPr>
          <a:xfrm>
            <a:off x="6096000" y="3389268"/>
            <a:ext cx="1779044" cy="2242368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18">
            <a:extLst>
              <a:ext uri="{FF2B5EF4-FFF2-40B4-BE49-F238E27FC236}">
                <a16:creationId xmlns="" xmlns:a16="http://schemas.microsoft.com/office/drawing/2014/main" id="{544CDD7B-E00A-4C43-AB5B-C8AFB3FF527B}"/>
              </a:ext>
            </a:extLst>
          </p:cNvPr>
          <p:cNvSpPr/>
          <p:nvPr/>
        </p:nvSpPr>
        <p:spPr>
          <a:xfrm rot="11700000">
            <a:off x="6953565" y="5962783"/>
            <a:ext cx="848498" cy="42028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860B45F-F24F-BD42-A8BB-D787F98A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6" t="18330" r="32183" b="74777"/>
          <a:stretch/>
        </p:blipFill>
        <p:spPr>
          <a:xfrm>
            <a:off x="8520816" y="3389267"/>
            <a:ext cx="1623331" cy="188884"/>
          </a:xfrm>
          <a:prstGeom prst="rect">
            <a:avLst/>
          </a:prstGeom>
        </p:spPr>
      </p:pic>
      <p:sp>
        <p:nvSpPr>
          <p:cNvPr id="6" name="설명선 2(테두리 없음)[L] 5">
            <a:extLst>
              <a:ext uri="{FF2B5EF4-FFF2-40B4-BE49-F238E27FC236}">
                <a16:creationId xmlns="" xmlns:a16="http://schemas.microsoft.com/office/drawing/2014/main" id="{CA21E37F-E7CC-FA4B-8FEB-3E783CA184EF}"/>
              </a:ext>
            </a:extLst>
          </p:cNvPr>
          <p:cNvSpPr/>
          <p:nvPr/>
        </p:nvSpPr>
        <p:spPr>
          <a:xfrm flipH="1">
            <a:off x="948512" y="2174168"/>
            <a:ext cx="7204086" cy="476224"/>
          </a:xfrm>
          <a:prstGeom prst="callout2">
            <a:avLst>
              <a:gd name="adj1" fmla="val 45280"/>
              <a:gd name="adj2" fmla="val -182"/>
              <a:gd name="adj3" fmla="val 47341"/>
              <a:gd name="adj4" fmla="val -7292"/>
              <a:gd name="adj5" fmla="val 299101"/>
              <a:gd name="adj6" fmla="val -994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x-none" dirty="0">
                <a:solidFill>
                  <a:schemeClr val="tx1"/>
                </a:solidFill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if(</a:t>
            </a:r>
            <a:r>
              <a:rPr kumimoji="1" lang="en-US" altLang="ko-KR" b="1" dirty="0">
                <a:solidFill>
                  <a:schemeClr val="tx1"/>
                </a:solidFill>
              </a:rPr>
              <a:t>I3</a:t>
            </a:r>
            <a:r>
              <a:rPr kumimoji="1" lang="en-US" altLang="ko-KR" dirty="0">
                <a:solidFill>
                  <a:schemeClr val="tx1"/>
                </a:solidFill>
              </a:rPr>
              <a:t>=“</a:t>
            </a:r>
            <a:r>
              <a:rPr kumimoji="1" lang="ko-KR" altLang="en-US" dirty="0">
                <a:solidFill>
                  <a:schemeClr val="tx1"/>
                </a:solidFill>
              </a:rPr>
              <a:t>대장암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 err="1">
                <a:solidFill>
                  <a:schemeClr val="tx1"/>
                </a:solidFill>
              </a:rPr>
              <a:t>차검진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분변잠혈</a:t>
            </a:r>
            <a:r>
              <a:rPr kumimoji="1" lang="en-US" altLang="ko-KR" dirty="0">
                <a:solidFill>
                  <a:schemeClr val="tx1"/>
                </a:solidFill>
              </a:rPr>
              <a:t>)”,</a:t>
            </a:r>
            <a:r>
              <a:rPr kumimoji="1" lang="en-US" altLang="ko-KR" b="1" dirty="0">
                <a:solidFill>
                  <a:schemeClr val="tx1"/>
                </a:solidFill>
              </a:rPr>
              <a:t>I2</a:t>
            </a:r>
            <a:r>
              <a:rPr kumimoji="1" lang="en-US" altLang="ko-KR" dirty="0">
                <a:solidFill>
                  <a:schemeClr val="tx1"/>
                </a:solidFill>
              </a:rPr>
              <a:t>&amp;“/</a:t>
            </a:r>
            <a:r>
              <a:rPr kumimoji="1" lang="ko-KR" altLang="en-US" dirty="0">
                <a:solidFill>
                  <a:schemeClr val="tx1"/>
                </a:solidFill>
              </a:rPr>
              <a:t>대장암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차검진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분변잠혈</a:t>
            </a:r>
            <a:r>
              <a:rPr kumimoji="1" lang="en-US" altLang="ko-KR" dirty="0" smtClean="0">
                <a:solidFill>
                  <a:schemeClr val="tx1"/>
                </a:solidFill>
              </a:rPr>
              <a:t>)”,</a:t>
            </a:r>
            <a:r>
              <a:rPr kumimoji="1" lang="en-US" altLang="ko-KR" b="1" dirty="0">
                <a:solidFill>
                  <a:schemeClr val="tx1"/>
                </a:solidFill>
              </a:rPr>
              <a:t>I2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3983C58-314E-CD49-9C87-61C3EA4D0399}"/>
              </a:ext>
            </a:extLst>
          </p:cNvPr>
          <p:cNvSpPr/>
          <p:nvPr/>
        </p:nvSpPr>
        <p:spPr>
          <a:xfrm>
            <a:off x="7875044" y="3389266"/>
            <a:ext cx="2914876" cy="2242369"/>
          </a:xfrm>
          <a:prstGeom prst="rect">
            <a:avLst/>
          </a:prstGeom>
          <a:solidFill>
            <a:srgbClr val="FF0000">
              <a:alpha val="10000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="" xmlns:a16="http://schemas.microsoft.com/office/drawing/2014/main" id="{1030EB49-D549-6E48-A572-D49540BD893C}"/>
              </a:ext>
            </a:extLst>
          </p:cNvPr>
          <p:cNvCxnSpPr/>
          <p:nvPr/>
        </p:nvCxnSpPr>
        <p:spPr>
          <a:xfrm flipH="1">
            <a:off x="6164826" y="3429000"/>
            <a:ext cx="1710218" cy="22718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="" xmlns:a16="http://schemas.microsoft.com/office/drawing/2014/main" id="{8147BE09-50A8-304B-B65E-5DC32A53093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429000"/>
            <a:ext cx="1745996" cy="220263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FD52801-60A8-2845-9549-B766720D2E72}"/>
              </a:ext>
            </a:extLst>
          </p:cNvPr>
          <p:cNvSpPr txBox="1"/>
          <p:nvPr/>
        </p:nvSpPr>
        <p:spPr>
          <a:xfrm>
            <a:off x="5664304" y="5550113"/>
            <a:ext cx="154036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</a:t>
            </a:r>
            <a:r>
              <a:rPr lang="ko-KR" altLang="en-US" sz="1500" dirty="0"/>
              <a:t> 계산 후 삭제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3548" y="1577037"/>
            <a:ext cx="44879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텍스트 </a:t>
            </a:r>
            <a:r>
              <a:rPr lang="en-US" altLang="ko-KR" b="1" dirty="0" smtClean="0">
                <a:solidFill>
                  <a:prstClr val="black"/>
                </a:solidFill>
              </a:rPr>
              <a:t>-&gt; </a:t>
            </a:r>
            <a:r>
              <a:rPr lang="ko-KR" altLang="en-US" b="1" dirty="0" smtClean="0">
                <a:solidFill>
                  <a:prstClr val="black"/>
                </a:solidFill>
              </a:rPr>
              <a:t>숫자로 선택하여 함수 작업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1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9576" y="1604252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e. </a:t>
            </a:r>
            <a:r>
              <a:rPr lang="ko-KR" altLang="en-US" b="1" dirty="0">
                <a:solidFill>
                  <a:prstClr val="black"/>
                </a:solidFill>
              </a:rPr>
              <a:t>등록번호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“</a:t>
            </a:r>
            <a:r>
              <a:rPr lang="ko-KR" altLang="en-US" b="1" dirty="0">
                <a:solidFill>
                  <a:prstClr val="black"/>
                </a:solidFill>
              </a:rPr>
              <a:t>필드 값 없음</a:t>
            </a:r>
            <a:r>
              <a:rPr lang="en-US" altLang="ko-KR" b="1" dirty="0">
                <a:solidFill>
                  <a:prstClr val="black"/>
                </a:solidFill>
              </a:rPr>
              <a:t>”</a:t>
            </a:r>
            <a:r>
              <a:rPr lang="ko-KR" altLang="en-US" b="1" dirty="0">
                <a:solidFill>
                  <a:prstClr val="black"/>
                </a:solidFill>
              </a:rPr>
              <a:t> 만 체크 </a:t>
            </a:r>
            <a:r>
              <a:rPr lang="en-US" altLang="ko-KR" b="1" dirty="0">
                <a:solidFill>
                  <a:prstClr val="black"/>
                </a:solidFill>
              </a:rPr>
              <a:t>-&gt;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해당정보삭제 </a:t>
            </a:r>
            <a:r>
              <a:rPr lang="en-US" altLang="ko-KR" b="1" dirty="0">
                <a:solidFill>
                  <a:prstClr val="black"/>
                </a:solidFill>
              </a:rPr>
              <a:t>-&gt;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“</a:t>
            </a:r>
            <a:r>
              <a:rPr lang="ko-KR" altLang="en-US" b="1" dirty="0">
                <a:solidFill>
                  <a:prstClr val="black"/>
                </a:solidFill>
              </a:rPr>
              <a:t>모두 선택</a:t>
            </a:r>
            <a:r>
              <a:rPr lang="en-US" altLang="ko-KR" b="1" dirty="0">
                <a:solidFill>
                  <a:prstClr val="black"/>
                </a:solidFill>
              </a:rPr>
              <a:t>”</a:t>
            </a:r>
            <a:r>
              <a:rPr lang="ko-KR" altLang="en-US" b="1" dirty="0">
                <a:solidFill>
                  <a:prstClr val="black"/>
                </a:solidFill>
              </a:rPr>
              <a:t> 체크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A5718A0D-FC61-BD40-B38F-60B9A36E92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 </a:t>
            </a:r>
            <a:r>
              <a:rPr lang="ko-KR" altLang="en-US" sz="2000" dirty="0"/>
              <a:t>아니지만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               대장암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차검진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분변잠혈</a:t>
            </a:r>
            <a:r>
              <a:rPr lang="en-US" altLang="ko-KR" sz="2000" dirty="0"/>
              <a:t>)</a:t>
            </a:r>
            <a:r>
              <a:rPr lang="ko-KR" altLang="en-US" sz="2000" dirty="0"/>
              <a:t> 검사항목을 가진 대상자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CB0AB3-E002-364B-8172-D52D90A81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35" y="2175387"/>
            <a:ext cx="7255845" cy="4124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B4631A4-6B7A-5047-A498-046CF45D1580}"/>
              </a:ext>
            </a:extLst>
          </p:cNvPr>
          <p:cNvSpPr/>
          <p:nvPr/>
        </p:nvSpPr>
        <p:spPr>
          <a:xfrm>
            <a:off x="2522677" y="2463019"/>
            <a:ext cx="696686" cy="18142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197FA9C-743E-FB40-9170-E0835610A92B}"/>
              </a:ext>
            </a:extLst>
          </p:cNvPr>
          <p:cNvSpPr/>
          <p:nvPr/>
        </p:nvSpPr>
        <p:spPr>
          <a:xfrm>
            <a:off x="2782080" y="5253748"/>
            <a:ext cx="1682915" cy="18142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9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9596" y="1002212"/>
            <a:ext cx="10077703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f. </a:t>
            </a:r>
            <a:r>
              <a:rPr lang="ko-KR" altLang="en-US" b="1" dirty="0" err="1">
                <a:solidFill>
                  <a:prstClr val="black"/>
                </a:solidFill>
              </a:rPr>
              <a:t>패키지명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 </a:t>
            </a:r>
            <a:endParaRPr lang="en-US" altLang="ko-KR" b="1" dirty="0">
              <a:solidFill>
                <a:prstClr val="black"/>
              </a:solidFill>
            </a:endParaRPr>
          </a:p>
          <a:p>
            <a:r>
              <a:rPr lang="en-US" altLang="ko-KR" b="1" dirty="0">
                <a:solidFill>
                  <a:prstClr val="black"/>
                </a:solidFill>
              </a:rPr>
              <a:t>	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건강검진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일반</a:t>
            </a:r>
            <a:r>
              <a:rPr lang="en-US" altLang="ko-KR" dirty="0">
                <a:solidFill>
                  <a:prstClr val="black"/>
                </a:solidFill>
              </a:rPr>
              <a:t>)”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연장된 </a:t>
            </a:r>
            <a:r>
              <a:rPr lang="ko-KR" altLang="en-US" dirty="0" err="1">
                <a:solidFill>
                  <a:prstClr val="black"/>
                </a:solidFill>
              </a:rPr>
              <a:t>일반검진</a:t>
            </a:r>
            <a:r>
              <a:rPr lang="en-US" altLang="ko-KR" dirty="0">
                <a:solidFill>
                  <a:prstClr val="black"/>
                </a:solidFill>
              </a:rPr>
              <a:t>”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건강검진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일반</a:t>
            </a:r>
            <a:r>
              <a:rPr lang="en-US" altLang="ko-KR" dirty="0">
                <a:solidFill>
                  <a:prstClr val="black"/>
                </a:solidFill>
              </a:rPr>
              <a:t>)/</a:t>
            </a:r>
            <a:r>
              <a:rPr lang="ko-KR" altLang="en-US" dirty="0">
                <a:solidFill>
                  <a:prstClr val="black"/>
                </a:solidFill>
              </a:rPr>
              <a:t>대장암</a:t>
            </a: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 err="1">
                <a:solidFill>
                  <a:prstClr val="black"/>
                </a:solidFill>
              </a:rPr>
              <a:t>차검진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 err="1">
                <a:solidFill>
                  <a:prstClr val="black"/>
                </a:solidFill>
              </a:rPr>
              <a:t>분변잠혈</a:t>
            </a:r>
            <a:r>
              <a:rPr lang="en-US" altLang="ko-KR" dirty="0">
                <a:solidFill>
                  <a:prstClr val="black"/>
                </a:solidFill>
              </a:rPr>
              <a:t>)”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연장된 </a:t>
            </a:r>
            <a:r>
              <a:rPr lang="ko-KR" altLang="en-US" dirty="0" err="1">
                <a:solidFill>
                  <a:prstClr val="black"/>
                </a:solidFill>
              </a:rPr>
              <a:t>일반검진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대장암</a:t>
            </a: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 err="1">
                <a:solidFill>
                  <a:prstClr val="black"/>
                </a:solidFill>
              </a:rPr>
              <a:t>차검진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 err="1">
                <a:solidFill>
                  <a:prstClr val="black"/>
                </a:solidFill>
              </a:rPr>
              <a:t>분변잠혈</a:t>
            </a:r>
            <a:r>
              <a:rPr lang="en-US" altLang="ko-KR" dirty="0">
                <a:solidFill>
                  <a:prstClr val="black"/>
                </a:solidFill>
              </a:rPr>
              <a:t>)”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ko-KR" altLang="en-US" dirty="0">
                <a:solidFill>
                  <a:prstClr val="black"/>
                </a:solidFill>
              </a:rPr>
              <a:t>                                         </a:t>
            </a:r>
            <a:r>
              <a:rPr lang="en-US" altLang="ko-KR" b="1" dirty="0">
                <a:solidFill>
                  <a:prstClr val="black"/>
                </a:solidFill>
              </a:rPr>
              <a:t>-&gt;</a:t>
            </a:r>
            <a:r>
              <a:rPr lang="ko-KR" altLang="en-US" b="1" dirty="0">
                <a:solidFill>
                  <a:prstClr val="black"/>
                </a:solidFill>
              </a:rPr>
              <a:t> 체크 해제 </a:t>
            </a:r>
            <a:r>
              <a:rPr lang="en-US" altLang="ko-KR" b="1" dirty="0">
                <a:solidFill>
                  <a:prstClr val="black"/>
                </a:solidFill>
              </a:rPr>
              <a:t>-&gt;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해당정보삭제 </a:t>
            </a:r>
            <a:r>
              <a:rPr lang="en-US" altLang="ko-KR" b="1" dirty="0">
                <a:solidFill>
                  <a:prstClr val="black"/>
                </a:solidFill>
              </a:rPr>
              <a:t>-&gt;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b="1" dirty="0" err="1">
                <a:solidFill>
                  <a:prstClr val="black"/>
                </a:solidFill>
              </a:rPr>
              <a:t>패키지명</a:t>
            </a:r>
            <a:r>
              <a:rPr lang="ko-KR" altLang="en-US" b="1" dirty="0">
                <a:solidFill>
                  <a:prstClr val="black"/>
                </a:solidFill>
              </a:rPr>
              <a:t> 전체 선택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A5718A0D-FC61-BD40-B38F-60B9A36E92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 </a:t>
            </a:r>
            <a:r>
              <a:rPr lang="ko-KR" altLang="en-US" sz="2000" dirty="0"/>
              <a:t>아니지만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               대장암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차검진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분변잠혈</a:t>
            </a:r>
            <a:r>
              <a:rPr lang="en-US" altLang="ko-KR" sz="2000" dirty="0"/>
              <a:t>)</a:t>
            </a:r>
            <a:r>
              <a:rPr lang="ko-KR" altLang="en-US" sz="2000" dirty="0"/>
              <a:t> 검사항목을 가진 대상자 삭제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98F2067-207A-D24F-8297-300DE9DA61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0" y="2941807"/>
            <a:ext cx="6010424" cy="35855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F6C037B-737B-1D49-AE8B-BF2EB07A2AE8}"/>
              </a:ext>
            </a:extLst>
          </p:cNvPr>
          <p:cNvSpPr/>
          <p:nvPr/>
        </p:nvSpPr>
        <p:spPr>
          <a:xfrm>
            <a:off x="3697047" y="3166656"/>
            <a:ext cx="2558358" cy="24876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2E37848-C193-A641-B479-9ECD590ADA41}"/>
              </a:ext>
            </a:extLst>
          </p:cNvPr>
          <p:cNvSpPr/>
          <p:nvPr/>
        </p:nvSpPr>
        <p:spPr>
          <a:xfrm>
            <a:off x="671532" y="5214246"/>
            <a:ext cx="2421579" cy="32978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4880BC5-6C4B-B944-B24A-A9A54ACD6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78" y="2941807"/>
            <a:ext cx="5634143" cy="30313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8274784-9286-9746-A519-16F0EE527236}"/>
              </a:ext>
            </a:extLst>
          </p:cNvPr>
          <p:cNvSpPr/>
          <p:nvPr/>
        </p:nvSpPr>
        <p:spPr>
          <a:xfrm>
            <a:off x="9620963" y="3116185"/>
            <a:ext cx="2558358" cy="24876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9DB9892-9818-E24D-8B33-290BEB34B949}"/>
              </a:ext>
            </a:extLst>
          </p:cNvPr>
          <p:cNvSpPr/>
          <p:nvPr/>
        </p:nvSpPr>
        <p:spPr>
          <a:xfrm>
            <a:off x="6795755" y="4671354"/>
            <a:ext cx="1433846" cy="431224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8">
            <a:extLst>
              <a:ext uri="{FF2B5EF4-FFF2-40B4-BE49-F238E27FC236}">
                <a16:creationId xmlns="" xmlns:a16="http://schemas.microsoft.com/office/drawing/2014/main" id="{F57AE1A9-BE67-744B-B2F5-B680E492C9CC}"/>
              </a:ext>
            </a:extLst>
          </p:cNvPr>
          <p:cNvSpPr/>
          <p:nvPr/>
        </p:nvSpPr>
        <p:spPr>
          <a:xfrm>
            <a:off x="5976042" y="4101463"/>
            <a:ext cx="848498" cy="42028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3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9576" y="2940682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h. </a:t>
            </a:r>
            <a:r>
              <a:rPr lang="ko-KR" altLang="en-US" b="1" dirty="0">
                <a:solidFill>
                  <a:prstClr val="black"/>
                </a:solidFill>
              </a:rPr>
              <a:t>이름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외국인 제외</a:t>
            </a:r>
            <a:r>
              <a:rPr lang="en-US" altLang="ko-KR" dirty="0">
                <a:solidFill>
                  <a:prstClr val="black"/>
                </a:solidFill>
              </a:rPr>
              <a:t> (</a:t>
            </a:r>
            <a:r>
              <a:rPr lang="ko-KR" altLang="en-US" dirty="0">
                <a:solidFill>
                  <a:prstClr val="black"/>
                </a:solidFill>
              </a:rPr>
              <a:t>외국인 이름 찾기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-&gt;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 설명하기 어렵고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상대는 이해하기 어려움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A5718A0D-FC61-BD40-B38F-60B9A36E92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순위 검진 패키지가</a:t>
            </a:r>
            <a:r>
              <a:rPr lang="en-US" altLang="ko-KR" sz="2000" dirty="0"/>
              <a:t>“</a:t>
            </a:r>
            <a:r>
              <a:rPr lang="ko-KR" altLang="en-US" sz="2000" dirty="0"/>
              <a:t>건강검진</a:t>
            </a:r>
            <a:r>
              <a:rPr lang="en-US" altLang="ko-KR" sz="2000" dirty="0"/>
              <a:t>(</a:t>
            </a:r>
            <a:r>
              <a:rPr lang="ko-KR" altLang="en-US" sz="2000" dirty="0"/>
              <a:t>일반</a:t>
            </a:r>
            <a:r>
              <a:rPr lang="en-US" altLang="ko-KR" sz="2000" dirty="0"/>
              <a:t>)”, “</a:t>
            </a:r>
            <a:r>
              <a:rPr lang="ko-KR" altLang="en-US" sz="2000" dirty="0"/>
              <a:t>연장된 </a:t>
            </a:r>
            <a:r>
              <a:rPr lang="ko-KR" altLang="en-US" sz="2000" dirty="0" err="1"/>
              <a:t>일반검진</a:t>
            </a:r>
            <a:r>
              <a:rPr lang="en-US" altLang="ko-KR" sz="2000" dirty="0"/>
              <a:t>” </a:t>
            </a:r>
            <a:r>
              <a:rPr lang="ko-KR" altLang="en-US" sz="2000" dirty="0"/>
              <a:t>아니지만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               대장암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차검진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분변잠혈</a:t>
            </a:r>
            <a:r>
              <a:rPr lang="en-US" altLang="ko-KR" sz="2000" dirty="0"/>
              <a:t>)</a:t>
            </a:r>
            <a:r>
              <a:rPr lang="ko-KR" altLang="en-US" sz="2000" dirty="0"/>
              <a:t> 검사항목을 가진 대상자 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63FA4AE-00AD-4B4F-9107-0AC38D1669A6}"/>
              </a:ext>
            </a:extLst>
          </p:cNvPr>
          <p:cNvSpPr txBox="1"/>
          <p:nvPr/>
        </p:nvSpPr>
        <p:spPr>
          <a:xfrm>
            <a:off x="859576" y="4097323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i. </a:t>
            </a:r>
            <a:r>
              <a:rPr lang="ko-KR" altLang="en-US" b="1" dirty="0">
                <a:solidFill>
                  <a:prstClr val="black"/>
                </a:solidFill>
              </a:rPr>
              <a:t>차수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“1”</a:t>
            </a:r>
            <a:r>
              <a:rPr lang="ko-KR" altLang="en-US" dirty="0">
                <a:solidFill>
                  <a:prstClr val="black"/>
                </a:solidFill>
              </a:rPr>
              <a:t>차수 </a:t>
            </a:r>
            <a:r>
              <a:rPr lang="en-US" altLang="ko-KR" dirty="0">
                <a:solidFill>
                  <a:prstClr val="black"/>
                </a:solidFill>
              </a:rPr>
              <a:t>-&gt;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동의서 문제 때문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오른쪽 화살표 18">
            <a:extLst>
              <a:ext uri="{FF2B5EF4-FFF2-40B4-BE49-F238E27FC236}">
                <a16:creationId xmlns="" xmlns:a16="http://schemas.microsoft.com/office/drawing/2014/main" id="{27721184-D2BC-2C4F-A45F-E5FC1BEC80DA}"/>
              </a:ext>
            </a:extLst>
          </p:cNvPr>
          <p:cNvSpPr/>
          <p:nvPr/>
        </p:nvSpPr>
        <p:spPr>
          <a:xfrm rot="5400000">
            <a:off x="6026477" y="3513043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18">
            <a:extLst>
              <a:ext uri="{FF2B5EF4-FFF2-40B4-BE49-F238E27FC236}">
                <a16:creationId xmlns="" xmlns:a16="http://schemas.microsoft.com/office/drawing/2014/main" id="{EEDD9BE3-A48C-CE4A-B6BA-153E3108BCC6}"/>
              </a:ext>
            </a:extLst>
          </p:cNvPr>
          <p:cNvSpPr/>
          <p:nvPr/>
        </p:nvSpPr>
        <p:spPr>
          <a:xfrm rot="5400000">
            <a:off x="6026477" y="4804714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9D9099-85C3-DA43-931A-6A8644D7E0B2}"/>
              </a:ext>
            </a:extLst>
          </p:cNvPr>
          <p:cNvSpPr txBox="1"/>
          <p:nvPr/>
        </p:nvSpPr>
        <p:spPr>
          <a:xfrm>
            <a:off x="5018905" y="5433753"/>
            <a:ext cx="299475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검진 예약자 명단 </a:t>
            </a:r>
            <a:r>
              <a:rPr lang="ko-KR" altLang="en-US" sz="1500" b="1" dirty="0" err="1"/>
              <a:t>필터링</a:t>
            </a:r>
            <a:r>
              <a:rPr lang="ko-KR" altLang="en-US" sz="1500" b="1" dirty="0"/>
              <a:t> 완료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E5042EA-0410-5640-8203-F3E010B49860}"/>
              </a:ext>
            </a:extLst>
          </p:cNvPr>
          <p:cNvSpPr txBox="1"/>
          <p:nvPr/>
        </p:nvSpPr>
        <p:spPr>
          <a:xfrm>
            <a:off x="4631966" y="5892287"/>
            <a:ext cx="37686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대조군 명단을 위한 </a:t>
            </a:r>
            <a:r>
              <a:rPr lang="ko-KR" altLang="en-US" b="1" dirty="0" err="1">
                <a:solidFill>
                  <a:prstClr val="black"/>
                </a:solidFill>
              </a:rPr>
              <a:t>기초작업</a:t>
            </a:r>
            <a:r>
              <a:rPr lang="ko-KR" altLang="en-US" b="1" dirty="0">
                <a:solidFill>
                  <a:prstClr val="black"/>
                </a:solidFill>
              </a:rPr>
              <a:t> 완료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C54DD32-F3F9-1D41-B0C6-4364F4655F2E}"/>
              </a:ext>
            </a:extLst>
          </p:cNvPr>
          <p:cNvSpPr txBox="1"/>
          <p:nvPr/>
        </p:nvSpPr>
        <p:spPr>
          <a:xfrm>
            <a:off x="859575" y="1674192"/>
            <a:ext cx="100777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g. </a:t>
            </a:r>
            <a:r>
              <a:rPr lang="ko-KR" altLang="en-US" b="1" dirty="0">
                <a:solidFill>
                  <a:prstClr val="black"/>
                </a:solidFill>
              </a:rPr>
              <a:t>예약참고사항 </a:t>
            </a:r>
            <a:r>
              <a:rPr lang="en-US" altLang="ko-KR" b="1" dirty="0">
                <a:solidFill>
                  <a:prstClr val="black"/>
                </a:solidFill>
              </a:rPr>
              <a:t>: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“716”,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“103</a:t>
            </a:r>
            <a:r>
              <a:rPr lang="en-US" altLang="ko-KR" dirty="0" smtClean="0">
                <a:solidFill>
                  <a:prstClr val="black"/>
                </a:solidFill>
              </a:rPr>
              <a:t>” </a:t>
            </a:r>
            <a:r>
              <a:rPr lang="ko-KR" altLang="en-US" dirty="0" smtClean="0">
                <a:solidFill>
                  <a:prstClr val="black"/>
                </a:solidFill>
              </a:rPr>
              <a:t>검색 </a:t>
            </a:r>
            <a:r>
              <a:rPr lang="en-US" altLang="ko-KR" dirty="0">
                <a:solidFill>
                  <a:prstClr val="black"/>
                </a:solidFill>
              </a:rPr>
              <a:t>-&gt;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암환자이거나 다른 </a:t>
            </a:r>
            <a:r>
              <a:rPr lang="ko-KR" altLang="en-US" dirty="0" err="1" smtClean="0"/>
              <a:t>대조군에</a:t>
            </a:r>
            <a:r>
              <a:rPr lang="ko-KR" altLang="en-US" dirty="0" smtClean="0"/>
              <a:t> 속함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오른쪽 화살표 18">
            <a:extLst>
              <a:ext uri="{FF2B5EF4-FFF2-40B4-BE49-F238E27FC236}">
                <a16:creationId xmlns="" xmlns:a16="http://schemas.microsoft.com/office/drawing/2014/main" id="{A68752EC-D771-A648-BFEA-3349CDD2D60B}"/>
              </a:ext>
            </a:extLst>
          </p:cNvPr>
          <p:cNvSpPr/>
          <p:nvPr/>
        </p:nvSpPr>
        <p:spPr>
          <a:xfrm rot="5400000">
            <a:off x="6043485" y="2315507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3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8043" y="25986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(2) </a:t>
            </a:r>
            <a:r>
              <a:rPr lang="ko-KR" altLang="en-US" dirty="0"/>
              <a:t>공단검진 대기환자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FAA5AC4-436A-E542-82A3-39144F82F3E8}"/>
              </a:ext>
            </a:extLst>
          </p:cNvPr>
          <p:cNvGrpSpPr/>
          <p:nvPr/>
        </p:nvGrpSpPr>
        <p:grpSpPr>
          <a:xfrm>
            <a:off x="5285453" y="4148594"/>
            <a:ext cx="2220567" cy="2220567"/>
            <a:chOff x="4859311" y="2266014"/>
            <a:chExt cx="3043003" cy="3043003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D159C6D5-1EF5-9A41-AE5B-058AC6D113AC}"/>
                </a:ext>
              </a:extLst>
            </p:cNvPr>
            <p:cNvSpPr/>
            <p:nvPr/>
          </p:nvSpPr>
          <p:spPr>
            <a:xfrm>
              <a:off x="4859311" y="2266014"/>
              <a:ext cx="3043003" cy="304300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1622D48A-4C42-C440-9574-6CF88E9CF1D7}"/>
                </a:ext>
              </a:extLst>
            </p:cNvPr>
            <p:cNvSpPr/>
            <p:nvPr/>
          </p:nvSpPr>
          <p:spPr>
            <a:xfrm>
              <a:off x="5491397" y="2928081"/>
              <a:ext cx="1793823" cy="1793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필요한</a:t>
              </a:r>
              <a:endParaRPr lang="en-US" altLang="ko-KR" dirty="0"/>
            </a:p>
            <a:p>
              <a:pPr algn="ctr"/>
              <a:r>
                <a:rPr lang="ko-KR" altLang="en-US" dirty="0"/>
                <a:t>정보</a:t>
              </a: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0A36C8E9-BDAA-734E-ABAB-7516CB1C797B}"/>
              </a:ext>
            </a:extLst>
          </p:cNvPr>
          <p:cNvCxnSpPr>
            <a:stCxn id="10" idx="7"/>
            <a:endCxn id="11" idx="7"/>
          </p:cNvCxnSpPr>
          <p:nvPr/>
        </p:nvCxnSpPr>
        <p:spPr>
          <a:xfrm flipH="1">
            <a:off x="6864009" y="4473789"/>
            <a:ext cx="316816" cy="34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264ED614-FB50-D44F-BAB8-859DC45FDFA4}"/>
              </a:ext>
            </a:extLst>
          </p:cNvPr>
          <p:cNvCxnSpPr>
            <a:cxnSpLocks/>
            <a:stCxn id="10" idx="6"/>
            <a:endCxn id="11" idx="6"/>
          </p:cNvCxnSpPr>
          <p:nvPr/>
        </p:nvCxnSpPr>
        <p:spPr>
          <a:xfrm flipH="1">
            <a:off x="7055708" y="5258878"/>
            <a:ext cx="450312" cy="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271358D0-1893-804D-BD9B-5AC94794CC5B}"/>
              </a:ext>
            </a:extLst>
          </p:cNvPr>
          <p:cNvCxnSpPr>
            <a:cxnSpLocks/>
            <a:stCxn id="10" idx="5"/>
            <a:endCxn id="11" idx="5"/>
          </p:cNvCxnSpPr>
          <p:nvPr/>
        </p:nvCxnSpPr>
        <p:spPr>
          <a:xfrm flipH="1" flipV="1">
            <a:off x="6864009" y="5749028"/>
            <a:ext cx="316816" cy="29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1FFE5A5F-976C-5F44-8B7E-4540681BCD66}"/>
              </a:ext>
            </a:extLst>
          </p:cNvPr>
          <p:cNvCxnSpPr>
            <a:cxnSpLocks/>
            <a:stCxn id="10" idx="4"/>
            <a:endCxn id="11" idx="4"/>
          </p:cNvCxnSpPr>
          <p:nvPr/>
        </p:nvCxnSpPr>
        <p:spPr>
          <a:xfrm flipV="1">
            <a:off x="6395737" y="5940727"/>
            <a:ext cx="5469" cy="42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7ED28B8-6239-D844-A330-B8B50229A015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V="1">
            <a:off x="5610648" y="5749028"/>
            <a:ext cx="327755" cy="29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BCC33BC2-3858-B343-9276-A4961737FE71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>
            <a:off x="5285453" y="5258878"/>
            <a:ext cx="461251" cy="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AEA211DF-3626-D24C-9500-41AB7B53F5D9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5610648" y="4473789"/>
            <a:ext cx="327755" cy="34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E4894905-F0A2-DB44-8108-07525CDF9A5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395737" y="4065434"/>
            <a:ext cx="5469" cy="56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6FC2E08-8332-FE46-8849-9BC77E18C043}"/>
              </a:ext>
            </a:extLst>
          </p:cNvPr>
          <p:cNvSpPr txBox="1"/>
          <p:nvPr/>
        </p:nvSpPr>
        <p:spPr>
          <a:xfrm>
            <a:off x="5297915" y="3924222"/>
            <a:ext cx="2113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공단검진 대기환자</a:t>
            </a:r>
          </a:p>
        </p:txBody>
      </p:sp>
    </p:spTree>
    <p:extLst>
      <p:ext uri="{BB962C8B-B14F-4D97-AF65-F5344CB8AC3E}">
        <p14:creationId xmlns:p14="http://schemas.microsoft.com/office/powerpoint/2010/main" val="184608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3"/>
          <a:stretch/>
        </p:blipFill>
        <p:spPr>
          <a:xfrm>
            <a:off x="4812823" y="1478280"/>
            <a:ext cx="2824915" cy="4566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059898" y="4572000"/>
            <a:ext cx="25074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공단검진 대기자 명단</a:t>
            </a:r>
          </a:p>
        </p:txBody>
      </p:sp>
      <p:sp>
        <p:nvSpPr>
          <p:cNvPr id="13" name="굽은 화살표 12"/>
          <p:cNvSpPr/>
          <p:nvPr/>
        </p:nvSpPr>
        <p:spPr>
          <a:xfrm rot="5400000" flipV="1">
            <a:off x="3763335" y="3414463"/>
            <a:ext cx="802106" cy="8561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9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3458" y="2971800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75138" y="4998720"/>
            <a:ext cx="2066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ID  : 10577</a:t>
            </a:r>
          </a:p>
          <a:p>
            <a:r>
              <a:rPr lang="en-US" altLang="ko-KR" b="1" dirty="0"/>
              <a:t>PW : gyn38317…</a:t>
            </a:r>
            <a:endParaRPr lang="ko-KR" altLang="en-US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(2) </a:t>
            </a:r>
            <a:r>
              <a:rPr lang="ko-KR" altLang="en-US" sz="3000" dirty="0"/>
              <a:t>공단검진 대기환자 </a:t>
            </a:r>
            <a:r>
              <a:rPr lang="ko-KR" altLang="en-US" sz="3000" dirty="0" err="1"/>
              <a:t>필터링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6398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8043" y="25986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(1) </a:t>
            </a:r>
            <a:r>
              <a:rPr lang="ko-KR" altLang="en-US" dirty="0"/>
              <a:t>검진 예약자 명단 모으기</a:t>
            </a:r>
          </a:p>
        </p:txBody>
      </p:sp>
    </p:spTree>
    <p:extLst>
      <p:ext uri="{BB962C8B-B14F-4D97-AF65-F5344CB8AC3E}">
        <p14:creationId xmlns:p14="http://schemas.microsoft.com/office/powerpoint/2010/main" val="309768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AD0C754C-1844-5C41-921D-CC14E6DA3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9" y="1163946"/>
            <a:ext cx="11901081" cy="259393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4DE2BFDC-8AA7-7F4D-A07E-24A69C489D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ko-KR" altLang="en-US" sz="2000" dirty="0" err="1"/>
              <a:t>개인검진자</a:t>
            </a:r>
            <a:r>
              <a:rPr lang="en-US" altLang="ko-KR" sz="2000" dirty="0"/>
              <a:t>,</a:t>
            </a:r>
            <a:r>
              <a:rPr lang="ko-KR" altLang="en-US" sz="2000" dirty="0"/>
              <a:t> 임상시험 참여자</a:t>
            </a:r>
            <a:r>
              <a:rPr lang="en-US" altLang="ko-KR" sz="2000" dirty="0"/>
              <a:t>,</a:t>
            </a:r>
            <a:r>
              <a:rPr lang="ko-KR" altLang="en-US" sz="2000" dirty="0"/>
              <a:t> 암환자 </a:t>
            </a:r>
            <a:r>
              <a:rPr lang="ko-KR" altLang="en-US" sz="2000" b="1" dirty="0">
                <a:solidFill>
                  <a:srgbClr val="FF0000"/>
                </a:solidFill>
              </a:rPr>
              <a:t>찾기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9EFAF1F-B688-EA4E-A1D5-233AD59757EA}"/>
              </a:ext>
            </a:extLst>
          </p:cNvPr>
          <p:cNvSpPr/>
          <p:nvPr/>
        </p:nvSpPr>
        <p:spPr>
          <a:xfrm>
            <a:off x="11143280" y="1363848"/>
            <a:ext cx="464949" cy="239402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9FEDB4D-2244-BD4E-BB74-0F3DF082A881}"/>
              </a:ext>
            </a:extLst>
          </p:cNvPr>
          <p:cNvSpPr txBox="1"/>
          <p:nvPr/>
        </p:nvSpPr>
        <p:spPr>
          <a:xfrm>
            <a:off x="10883517" y="840781"/>
            <a:ext cx="98446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임상시험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5AF640-9DC8-A240-B989-BDEA126C9C24}"/>
              </a:ext>
            </a:extLst>
          </p:cNvPr>
          <p:cNvSpPr txBox="1"/>
          <p:nvPr/>
        </p:nvSpPr>
        <p:spPr>
          <a:xfrm>
            <a:off x="5603764" y="851252"/>
            <a:ext cx="98446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주진단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B6D9D3E-1986-F048-B82E-2E2801A89AAA}"/>
              </a:ext>
            </a:extLst>
          </p:cNvPr>
          <p:cNvSpPr txBox="1"/>
          <p:nvPr/>
        </p:nvSpPr>
        <p:spPr>
          <a:xfrm>
            <a:off x="8394909" y="836912"/>
            <a:ext cx="681931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비고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292DBA9-49F1-3F4E-968C-E253461E5898}"/>
              </a:ext>
            </a:extLst>
          </p:cNvPr>
          <p:cNvSpPr/>
          <p:nvPr/>
        </p:nvSpPr>
        <p:spPr>
          <a:xfrm>
            <a:off x="7929960" y="1367490"/>
            <a:ext cx="1895965" cy="239402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8956EFC-997B-1648-8C96-4AC0AF917431}"/>
              </a:ext>
            </a:extLst>
          </p:cNvPr>
          <p:cNvSpPr/>
          <p:nvPr/>
        </p:nvSpPr>
        <p:spPr>
          <a:xfrm>
            <a:off x="4920706" y="1363848"/>
            <a:ext cx="2100026" cy="239402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8">
            <a:extLst>
              <a:ext uri="{FF2B5EF4-FFF2-40B4-BE49-F238E27FC236}">
                <a16:creationId xmlns="" xmlns:a16="http://schemas.microsoft.com/office/drawing/2014/main" id="{E6EA2A66-77F4-3748-BF9E-515487AF2ED1}"/>
              </a:ext>
            </a:extLst>
          </p:cNvPr>
          <p:cNvSpPr/>
          <p:nvPr/>
        </p:nvSpPr>
        <p:spPr>
          <a:xfrm rot="5400000">
            <a:off x="5691054" y="3607433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18">
            <a:extLst>
              <a:ext uri="{FF2B5EF4-FFF2-40B4-BE49-F238E27FC236}">
                <a16:creationId xmlns="" xmlns:a16="http://schemas.microsoft.com/office/drawing/2014/main" id="{F4331600-565D-AF43-96B9-92E20B22FBBB}"/>
              </a:ext>
            </a:extLst>
          </p:cNvPr>
          <p:cNvSpPr/>
          <p:nvPr/>
        </p:nvSpPr>
        <p:spPr>
          <a:xfrm rot="5400000">
            <a:off x="8576699" y="3607433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18">
            <a:extLst>
              <a:ext uri="{FF2B5EF4-FFF2-40B4-BE49-F238E27FC236}">
                <a16:creationId xmlns="" xmlns:a16="http://schemas.microsoft.com/office/drawing/2014/main" id="{02100A31-FDD6-3144-A373-EF6E76592B72}"/>
              </a:ext>
            </a:extLst>
          </p:cNvPr>
          <p:cNvSpPr/>
          <p:nvPr/>
        </p:nvSpPr>
        <p:spPr>
          <a:xfrm rot="5400000">
            <a:off x="11073757" y="3607434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717971D-8390-0546-9D0E-6F4C78C353D5}"/>
              </a:ext>
            </a:extLst>
          </p:cNvPr>
          <p:cNvSpPr txBox="1"/>
          <p:nvPr/>
        </p:nvSpPr>
        <p:spPr>
          <a:xfrm>
            <a:off x="4380910" y="4140739"/>
            <a:ext cx="2894846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</a:t>
            </a:r>
            <a:r>
              <a:rPr lang="en-US" altLang="ko-KR" sz="1500" dirty="0" err="1"/>
              <a:t>cancer”,”carcinoma”,”CIN</a:t>
            </a:r>
            <a:r>
              <a:rPr lang="en-US" altLang="ko-KR" sz="1500" dirty="0"/>
              <a:t>”</a:t>
            </a:r>
            <a:r>
              <a:rPr lang="ko-KR" altLang="en-US" sz="1500" dirty="0"/>
              <a:t> 검색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E160C87-4198-B54E-A7FE-69DEACF5780A}"/>
              </a:ext>
            </a:extLst>
          </p:cNvPr>
          <p:cNvSpPr txBox="1"/>
          <p:nvPr/>
        </p:nvSpPr>
        <p:spPr>
          <a:xfrm>
            <a:off x="8094736" y="4140740"/>
            <a:ext cx="1566412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</a:t>
            </a:r>
            <a:r>
              <a:rPr lang="ko-KR" altLang="en-US" sz="1500" dirty="0" err="1"/>
              <a:t>개인검진</a:t>
            </a:r>
            <a:r>
              <a:rPr lang="en-US" altLang="ko-KR" sz="1500" dirty="0"/>
              <a:t>”</a:t>
            </a:r>
            <a:r>
              <a:rPr lang="ko-KR" altLang="en-US" sz="1500" dirty="0"/>
              <a:t> 검색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BD74C99-7347-C542-9914-E7F2C3514175}"/>
              </a:ext>
            </a:extLst>
          </p:cNvPr>
          <p:cNvSpPr txBox="1"/>
          <p:nvPr/>
        </p:nvSpPr>
        <p:spPr>
          <a:xfrm>
            <a:off x="10480128" y="4140739"/>
            <a:ext cx="1566412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“716”,”103”</a:t>
            </a:r>
            <a:r>
              <a:rPr lang="ko-KR" altLang="en-US" sz="1500" dirty="0"/>
              <a:t> 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329243-3896-6A41-BDAC-2E498AF7B624}"/>
              </a:ext>
            </a:extLst>
          </p:cNvPr>
          <p:cNvSpPr txBox="1"/>
          <p:nvPr/>
        </p:nvSpPr>
        <p:spPr>
          <a:xfrm>
            <a:off x="339004" y="3823257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/>
              <a:t>순서</a:t>
            </a:r>
            <a:r>
              <a:rPr kumimoji="1" lang="ko-KR" altLang="en-US" dirty="0"/>
              <a:t> 상관없이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후대상자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색표시</a:t>
            </a:r>
            <a:r>
              <a:rPr kumimoji="1" lang="ko-KR" altLang="en-US" dirty="0"/>
              <a:t> 해두기</a:t>
            </a:r>
            <a:endParaRPr kumimoji="1" lang="x-none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0D8B39B-C23E-8446-9418-09DE3D66F4F2}"/>
              </a:ext>
            </a:extLst>
          </p:cNvPr>
          <p:cNvSpPr txBox="1"/>
          <p:nvPr/>
        </p:nvSpPr>
        <p:spPr>
          <a:xfrm>
            <a:off x="321073" y="4452618"/>
            <a:ext cx="376863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</a:rPr>
              <a:t>삭제하지 않음</a:t>
            </a:r>
            <a:r>
              <a:rPr lang="en-US" altLang="ko-KR" dirty="0">
                <a:solidFill>
                  <a:prstClr val="black"/>
                </a:solidFill>
              </a:rPr>
              <a:t>!!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색표시만</a:t>
            </a:r>
            <a:r>
              <a:rPr lang="ko-KR" altLang="en-US" dirty="0">
                <a:solidFill>
                  <a:prstClr val="black"/>
                </a:solidFill>
              </a:rPr>
              <a:t> 함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</a:rPr>
              <a:t>각 단계마다 전 단계의 필터 설정 해제하고 작업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C19801D-EF69-1F44-B644-C111A343F4A7}"/>
              </a:ext>
            </a:extLst>
          </p:cNvPr>
          <p:cNvSpPr txBox="1"/>
          <p:nvPr/>
        </p:nvSpPr>
        <p:spPr>
          <a:xfrm>
            <a:off x="339004" y="4166664"/>
            <a:ext cx="93372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주의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0953BB7-67EF-B746-9467-656A82D309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6" r="5986"/>
          <a:stretch/>
        </p:blipFill>
        <p:spPr>
          <a:xfrm>
            <a:off x="7843359" y="4590790"/>
            <a:ext cx="2026008" cy="20037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7B4831C8-1A49-734E-9DED-EEEF5A6BB1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08" y="4594849"/>
            <a:ext cx="1330452" cy="19996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C5FB0E67-F39F-A34A-B650-8E0C8D515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69" y="4568697"/>
            <a:ext cx="2348413" cy="20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36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4DE2BFDC-8AA7-7F4D-A07E-24A69C489D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1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ko-KR" altLang="en-US" sz="2000" dirty="0" err="1"/>
              <a:t>개인검진자</a:t>
            </a:r>
            <a:r>
              <a:rPr lang="en-US" altLang="ko-KR" sz="2000" dirty="0"/>
              <a:t>,</a:t>
            </a:r>
            <a:r>
              <a:rPr lang="ko-KR" altLang="en-US" sz="2000" dirty="0"/>
              <a:t> 임상시험 참여자</a:t>
            </a:r>
            <a:r>
              <a:rPr lang="en-US" altLang="ko-KR" sz="2000" dirty="0"/>
              <a:t>,</a:t>
            </a:r>
            <a:r>
              <a:rPr lang="ko-KR" altLang="en-US" sz="2000" dirty="0"/>
              <a:t> 암환자 </a:t>
            </a:r>
            <a:r>
              <a:rPr lang="ko-KR" altLang="en-US" sz="2000" b="1" dirty="0">
                <a:solidFill>
                  <a:srgbClr val="FF0000"/>
                </a:solidFill>
              </a:rPr>
              <a:t>찾기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35B18CF-42BC-694C-BFF0-A0900FC003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2"/>
          <a:stretch/>
        </p:blipFill>
        <p:spPr>
          <a:xfrm>
            <a:off x="1393392" y="1187992"/>
            <a:ext cx="8412579" cy="24696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6A8D84A-0A78-1F44-B363-3C873E8D42B7}"/>
              </a:ext>
            </a:extLst>
          </p:cNvPr>
          <p:cNvSpPr txBox="1"/>
          <p:nvPr/>
        </p:nvSpPr>
        <p:spPr>
          <a:xfrm>
            <a:off x="1393392" y="864827"/>
            <a:ext cx="7735110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개인검진자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임상시험자</a:t>
            </a:r>
            <a:r>
              <a:rPr lang="ko-KR" altLang="en-US" sz="1500" dirty="0"/>
              <a:t> 참여자</a:t>
            </a:r>
            <a:r>
              <a:rPr lang="en-US" altLang="ko-KR" sz="1500" dirty="0"/>
              <a:t>,</a:t>
            </a:r>
            <a:r>
              <a:rPr lang="ko-KR" altLang="en-US" sz="1500" dirty="0"/>
              <a:t> 암환자를 찾은 후 리스트 상태 예시</a:t>
            </a: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33C81FD-1EBF-6D44-9689-61D74F00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6"/>
          <a:stretch/>
        </p:blipFill>
        <p:spPr>
          <a:xfrm>
            <a:off x="6936129" y="4506240"/>
            <a:ext cx="3704162" cy="2139440"/>
          </a:xfrm>
          <a:prstGeom prst="rect">
            <a:avLst/>
          </a:prstGeom>
        </p:spPr>
      </p:pic>
      <p:sp>
        <p:nvSpPr>
          <p:cNvPr id="31" name="오른쪽 화살표 18">
            <a:extLst>
              <a:ext uri="{FF2B5EF4-FFF2-40B4-BE49-F238E27FC236}">
                <a16:creationId xmlns="" xmlns:a16="http://schemas.microsoft.com/office/drawing/2014/main" id="{9EAE496A-C1EC-1E47-A222-CF779B42EAA6}"/>
              </a:ext>
            </a:extLst>
          </p:cNvPr>
          <p:cNvSpPr/>
          <p:nvPr/>
        </p:nvSpPr>
        <p:spPr>
          <a:xfrm rot="5400000">
            <a:off x="4303717" y="3727123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18">
            <a:extLst>
              <a:ext uri="{FF2B5EF4-FFF2-40B4-BE49-F238E27FC236}">
                <a16:creationId xmlns="" xmlns:a16="http://schemas.microsoft.com/office/drawing/2014/main" id="{79B80889-C68A-4745-B171-9E474CBCA12B}"/>
              </a:ext>
            </a:extLst>
          </p:cNvPr>
          <p:cNvSpPr/>
          <p:nvPr/>
        </p:nvSpPr>
        <p:spPr>
          <a:xfrm>
            <a:off x="6187909" y="5155676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D877908-1E72-7C4C-AE7B-DEE6456E5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92" y="4194925"/>
            <a:ext cx="4702608" cy="25224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76B7CF6-C531-0B49-90C2-B5D8215D0D1C}"/>
              </a:ext>
            </a:extLst>
          </p:cNvPr>
          <p:cNvSpPr txBox="1"/>
          <p:nvPr/>
        </p:nvSpPr>
        <p:spPr>
          <a:xfrm>
            <a:off x="615329" y="3836626"/>
            <a:ext cx="3653781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</a:t>
            </a:r>
            <a:r>
              <a:rPr lang="ko-KR" altLang="en-US" sz="1500" dirty="0"/>
              <a:t>등록번호</a:t>
            </a:r>
            <a:r>
              <a:rPr lang="en-US" altLang="ko-KR" sz="1500" dirty="0"/>
              <a:t>”</a:t>
            </a:r>
            <a:r>
              <a:rPr lang="ko-KR" altLang="en-US" sz="1500" dirty="0"/>
              <a:t>에서 색이 있는 셀만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07C5B8-4729-EB4B-940A-DA14AEE66A6D}"/>
              </a:ext>
            </a:extLst>
          </p:cNvPr>
          <p:cNvSpPr txBox="1"/>
          <p:nvPr/>
        </p:nvSpPr>
        <p:spPr>
          <a:xfrm>
            <a:off x="7085138" y="4149364"/>
            <a:ext cx="3406144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색표시된</a:t>
            </a:r>
            <a:r>
              <a:rPr lang="ko-KR" altLang="en-US" sz="1500" dirty="0"/>
              <a:t> 대상자 </a:t>
            </a:r>
            <a:r>
              <a:rPr lang="en-US" altLang="ko-KR" sz="1500" dirty="0"/>
              <a:t>“</a:t>
            </a:r>
            <a:r>
              <a:rPr lang="ko-KR" altLang="en-US" sz="1500" dirty="0"/>
              <a:t>등록번호</a:t>
            </a:r>
            <a:r>
              <a:rPr lang="en-US" altLang="ko-KR" sz="1500" dirty="0"/>
              <a:t>”</a:t>
            </a:r>
            <a:r>
              <a:rPr lang="ko-KR" altLang="en-US" sz="1500" dirty="0"/>
              <a:t>만 복사</a:t>
            </a:r>
          </a:p>
        </p:txBody>
      </p:sp>
    </p:spTree>
    <p:extLst>
      <p:ext uri="{BB962C8B-B14F-4D97-AF65-F5344CB8AC3E}">
        <p14:creationId xmlns:p14="http://schemas.microsoft.com/office/powerpoint/2010/main" val="329801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4DE2BFDC-8AA7-7F4D-A07E-24A69C489D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/>
              <a:t>2</a:t>
            </a:r>
            <a:r>
              <a:rPr lang="ko-KR" altLang="en-US" sz="3000" b="1" dirty="0"/>
              <a:t>단계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찾은 </a:t>
            </a:r>
            <a:r>
              <a:rPr lang="ko-KR" altLang="en-US" sz="2000" b="1" dirty="0"/>
              <a:t>대상자 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등록번호</a:t>
            </a:r>
            <a:r>
              <a:rPr lang="en-US" altLang="ko-KR" sz="2000" b="1" dirty="0"/>
              <a:t>”</a:t>
            </a:r>
            <a:r>
              <a:rPr lang="ko-KR" altLang="en-US" sz="2000" b="1" dirty="0"/>
              <a:t>만 모음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35B18CF-42BC-694C-BFF0-A0900FC003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2"/>
          <a:stretch/>
        </p:blipFill>
        <p:spPr>
          <a:xfrm>
            <a:off x="1393392" y="1187992"/>
            <a:ext cx="8412579" cy="24696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6A8D84A-0A78-1F44-B363-3C873E8D42B7}"/>
              </a:ext>
            </a:extLst>
          </p:cNvPr>
          <p:cNvSpPr txBox="1"/>
          <p:nvPr/>
        </p:nvSpPr>
        <p:spPr>
          <a:xfrm>
            <a:off x="1393392" y="864827"/>
            <a:ext cx="7735110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개인검진자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임상시험자</a:t>
            </a:r>
            <a:r>
              <a:rPr lang="ko-KR" altLang="en-US" sz="1500" dirty="0"/>
              <a:t> 참여자</a:t>
            </a:r>
            <a:r>
              <a:rPr lang="en-US" altLang="ko-KR" sz="1500" dirty="0"/>
              <a:t>,</a:t>
            </a:r>
            <a:r>
              <a:rPr lang="ko-KR" altLang="en-US" sz="1500" dirty="0"/>
              <a:t> 암환자를 찾은 후 리스트 상태 예시</a:t>
            </a: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33C81FD-1EBF-6D44-9689-61D74F00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6"/>
          <a:stretch/>
        </p:blipFill>
        <p:spPr>
          <a:xfrm>
            <a:off x="6936129" y="4506240"/>
            <a:ext cx="3704162" cy="2139440"/>
          </a:xfrm>
          <a:prstGeom prst="rect">
            <a:avLst/>
          </a:prstGeom>
        </p:spPr>
      </p:pic>
      <p:sp>
        <p:nvSpPr>
          <p:cNvPr id="31" name="오른쪽 화살표 18">
            <a:extLst>
              <a:ext uri="{FF2B5EF4-FFF2-40B4-BE49-F238E27FC236}">
                <a16:creationId xmlns="" xmlns:a16="http://schemas.microsoft.com/office/drawing/2014/main" id="{9EAE496A-C1EC-1E47-A222-CF779B42EAA6}"/>
              </a:ext>
            </a:extLst>
          </p:cNvPr>
          <p:cNvSpPr/>
          <p:nvPr/>
        </p:nvSpPr>
        <p:spPr>
          <a:xfrm rot="5400000">
            <a:off x="4303717" y="3727123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18">
            <a:extLst>
              <a:ext uri="{FF2B5EF4-FFF2-40B4-BE49-F238E27FC236}">
                <a16:creationId xmlns="" xmlns:a16="http://schemas.microsoft.com/office/drawing/2014/main" id="{79B80889-C68A-4745-B171-9E474CBCA12B}"/>
              </a:ext>
            </a:extLst>
          </p:cNvPr>
          <p:cNvSpPr/>
          <p:nvPr/>
        </p:nvSpPr>
        <p:spPr>
          <a:xfrm>
            <a:off x="6187909" y="5155676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D877908-1E72-7C4C-AE7B-DEE6456E5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92" y="4194925"/>
            <a:ext cx="4702608" cy="25224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76B7CF6-C531-0B49-90C2-B5D8215D0D1C}"/>
              </a:ext>
            </a:extLst>
          </p:cNvPr>
          <p:cNvSpPr txBox="1"/>
          <p:nvPr/>
        </p:nvSpPr>
        <p:spPr>
          <a:xfrm>
            <a:off x="615329" y="3836626"/>
            <a:ext cx="3653781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</a:t>
            </a:r>
            <a:r>
              <a:rPr lang="ko-KR" altLang="en-US" sz="1500" dirty="0"/>
              <a:t>등록번호</a:t>
            </a:r>
            <a:r>
              <a:rPr lang="en-US" altLang="ko-KR" sz="1500" dirty="0"/>
              <a:t>”</a:t>
            </a:r>
            <a:r>
              <a:rPr lang="ko-KR" altLang="en-US" sz="1500" dirty="0"/>
              <a:t>에서 색이 있는 셀만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07C5B8-4729-EB4B-940A-DA14AEE66A6D}"/>
              </a:ext>
            </a:extLst>
          </p:cNvPr>
          <p:cNvSpPr txBox="1"/>
          <p:nvPr/>
        </p:nvSpPr>
        <p:spPr>
          <a:xfrm>
            <a:off x="7085138" y="4149364"/>
            <a:ext cx="3406144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색표시된</a:t>
            </a:r>
            <a:r>
              <a:rPr lang="ko-KR" altLang="en-US" sz="1500" dirty="0"/>
              <a:t> 대상자 </a:t>
            </a:r>
            <a:r>
              <a:rPr lang="en-US" altLang="ko-KR" sz="1500" dirty="0"/>
              <a:t>“</a:t>
            </a:r>
            <a:r>
              <a:rPr lang="ko-KR" altLang="en-US" sz="1500" dirty="0"/>
              <a:t>등록번호</a:t>
            </a:r>
            <a:r>
              <a:rPr lang="en-US" altLang="ko-KR" sz="1500" dirty="0"/>
              <a:t>”</a:t>
            </a:r>
            <a:r>
              <a:rPr lang="ko-KR" altLang="en-US" sz="1500" dirty="0"/>
              <a:t>만 복사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ADF6040-D0FD-3D47-B1BE-445295DB0AE1}"/>
              </a:ext>
            </a:extLst>
          </p:cNvPr>
          <p:cNvSpPr/>
          <p:nvPr/>
        </p:nvSpPr>
        <p:spPr>
          <a:xfrm>
            <a:off x="7513390" y="4596135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2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7375" y="2585098"/>
            <a:ext cx="10975412" cy="1325563"/>
          </a:xfrm>
        </p:spPr>
        <p:txBody>
          <a:bodyPr/>
          <a:lstStyle/>
          <a:p>
            <a:pPr algn="ctr"/>
            <a:r>
              <a:rPr lang="en-US" altLang="ko-KR" dirty="0"/>
              <a:t>(3) </a:t>
            </a:r>
            <a:r>
              <a:rPr lang="ko-KR" altLang="en-US" dirty="0"/>
              <a:t>검진 예약자 명단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공단검진</a:t>
            </a:r>
            <a:r>
              <a:rPr lang="ko-KR" altLang="en-US" dirty="0"/>
              <a:t> </a:t>
            </a:r>
            <a:r>
              <a:rPr lang="ko-KR" altLang="en-US" dirty="0" err="1"/>
              <a:t>대기환자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AA2843A4-6541-964F-BA5D-B1165398D3C5}"/>
              </a:ext>
            </a:extLst>
          </p:cNvPr>
          <p:cNvSpPr/>
          <p:nvPr/>
        </p:nvSpPr>
        <p:spPr>
          <a:xfrm>
            <a:off x="4081921" y="4273087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7CA0D2B-91A1-2B4A-AE2B-12A74260005B}"/>
              </a:ext>
            </a:extLst>
          </p:cNvPr>
          <p:cNvSpPr/>
          <p:nvPr/>
        </p:nvSpPr>
        <p:spPr>
          <a:xfrm>
            <a:off x="3265597" y="4686174"/>
            <a:ext cx="1456560" cy="14565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CDEF06-7B40-0140-B9B8-227079F0320D}"/>
              </a:ext>
            </a:extLst>
          </p:cNvPr>
          <p:cNvSpPr txBox="1"/>
          <p:nvPr/>
        </p:nvSpPr>
        <p:spPr>
          <a:xfrm>
            <a:off x="2169730" y="4562842"/>
            <a:ext cx="2113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공단검진 대기환자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6A0BB7-8391-D64F-8D16-D0A233DC467E}"/>
              </a:ext>
            </a:extLst>
          </p:cNvPr>
          <p:cNvSpPr txBox="1"/>
          <p:nvPr/>
        </p:nvSpPr>
        <p:spPr>
          <a:xfrm>
            <a:off x="4452400" y="4101357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검진 예약자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9A8D5E7D-3A2A-4C44-8BE7-25D78732C3F0}"/>
              </a:ext>
            </a:extLst>
          </p:cNvPr>
          <p:cNvSpPr/>
          <p:nvPr/>
        </p:nvSpPr>
        <p:spPr>
          <a:xfrm>
            <a:off x="8134333" y="4367142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A227523-45C5-3E4D-93CD-394DB10DCCD3}"/>
              </a:ext>
            </a:extLst>
          </p:cNvPr>
          <p:cNvSpPr/>
          <p:nvPr/>
        </p:nvSpPr>
        <p:spPr>
          <a:xfrm>
            <a:off x="7318009" y="4780229"/>
            <a:ext cx="1456560" cy="14565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30">
            <a:extLst>
              <a:ext uri="{FF2B5EF4-FFF2-40B4-BE49-F238E27FC236}">
                <a16:creationId xmlns="" xmlns:a16="http://schemas.microsoft.com/office/drawing/2014/main" id="{23E11AD9-8C3F-9340-91FF-72F4551CD338}"/>
              </a:ext>
            </a:extLst>
          </p:cNvPr>
          <p:cNvSpPr/>
          <p:nvPr/>
        </p:nvSpPr>
        <p:spPr>
          <a:xfrm rot="16200000">
            <a:off x="6093310" y="5106552"/>
            <a:ext cx="2206172" cy="45678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3473863-A051-C249-A2DF-9D313529E9DC}"/>
              </a:ext>
            </a:extLst>
          </p:cNvPr>
          <p:cNvSpPr txBox="1"/>
          <p:nvPr/>
        </p:nvSpPr>
        <p:spPr>
          <a:xfrm>
            <a:off x="8428133" y="4088421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검진 예약자</a:t>
            </a:r>
          </a:p>
        </p:txBody>
      </p:sp>
    </p:spTree>
    <p:extLst>
      <p:ext uri="{BB962C8B-B14F-4D97-AF65-F5344CB8AC3E}">
        <p14:creationId xmlns:p14="http://schemas.microsoft.com/office/powerpoint/2010/main" val="237293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1BE4759-512D-E44D-82D0-6913867B8B3D}"/>
              </a:ext>
            </a:extLst>
          </p:cNvPr>
          <p:cNvSpPr/>
          <p:nvPr/>
        </p:nvSpPr>
        <p:spPr>
          <a:xfrm>
            <a:off x="7947032" y="1275677"/>
            <a:ext cx="4166759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AB040D-2269-A14B-9F3D-3AB04A5FB7BE}"/>
              </a:ext>
            </a:extLst>
          </p:cNvPr>
          <p:cNvSpPr/>
          <p:nvPr/>
        </p:nvSpPr>
        <p:spPr>
          <a:xfrm>
            <a:off x="283723" y="3791807"/>
            <a:ext cx="4177441" cy="238364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8B43007-CE7F-2E44-8BC3-687EFB76573A}"/>
              </a:ext>
            </a:extLst>
          </p:cNvPr>
          <p:cNvSpPr/>
          <p:nvPr/>
        </p:nvSpPr>
        <p:spPr>
          <a:xfrm>
            <a:off x="283723" y="1286064"/>
            <a:ext cx="7488677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2C1B0B3-08B9-4B4C-8C89-2C13C786D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>
          <a:xfrm>
            <a:off x="3034143" y="1341485"/>
            <a:ext cx="4628519" cy="2265046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8F2F6071-5577-534F-B13F-AE7CAD7F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r="79875"/>
          <a:stretch/>
        </p:blipFill>
        <p:spPr>
          <a:xfrm>
            <a:off x="3685307" y="3872342"/>
            <a:ext cx="374073" cy="22217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F6622CB-A7E5-A54C-9571-78B087C4C741}"/>
              </a:ext>
            </a:extLst>
          </p:cNvPr>
          <p:cNvSpPr/>
          <p:nvPr/>
        </p:nvSpPr>
        <p:spPr>
          <a:xfrm>
            <a:off x="479277" y="1418141"/>
            <a:ext cx="2430177" cy="2132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/>
              <a:t>건강검진예약자명단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E1AED35-83FB-C640-86D5-77AEC6A00BED}"/>
              </a:ext>
            </a:extLst>
          </p:cNvPr>
          <p:cNvSpPr/>
          <p:nvPr/>
        </p:nvSpPr>
        <p:spPr>
          <a:xfrm>
            <a:off x="438834" y="3920379"/>
            <a:ext cx="2470621" cy="21329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/>
              <a:t>공단검진</a:t>
            </a:r>
            <a:r>
              <a:rPr kumimoji="1" lang="ko-KR" altLang="en-US" dirty="0"/>
              <a:t> 대기자 명단</a:t>
            </a:r>
            <a:endParaRPr kumimoji="1" lang="x-none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03A7CA3-68CE-464C-A139-173E895AFDE9}"/>
              </a:ext>
            </a:extLst>
          </p:cNvPr>
          <p:cNvSpPr/>
          <p:nvPr/>
        </p:nvSpPr>
        <p:spPr>
          <a:xfrm>
            <a:off x="3657597" y="1275677"/>
            <a:ext cx="464949" cy="5111267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A170CB1-C5C8-6E4D-9C3C-71692BFC0C19}"/>
              </a:ext>
            </a:extLst>
          </p:cNvPr>
          <p:cNvSpPr txBox="1"/>
          <p:nvPr/>
        </p:nvSpPr>
        <p:spPr>
          <a:xfrm>
            <a:off x="3817159" y="3534859"/>
            <a:ext cx="2052826" cy="3328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등록번호 </a:t>
            </a:r>
            <a:r>
              <a:rPr lang="ko-KR" altLang="en-US" sz="1500" dirty="0" err="1"/>
              <a:t>중복값</a:t>
            </a:r>
            <a:r>
              <a:rPr lang="ko-KR" altLang="en-US" sz="1500" dirty="0"/>
              <a:t>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A305EEC-7839-514F-B3A2-24153049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153" b="48025"/>
          <a:stretch/>
        </p:blipFill>
        <p:spPr>
          <a:xfrm>
            <a:off x="7994074" y="1382560"/>
            <a:ext cx="4064298" cy="1084938"/>
          </a:xfrm>
          <a:prstGeom prst="rect">
            <a:avLst/>
          </a:prstGeom>
        </p:spPr>
      </p:pic>
      <p:sp>
        <p:nvSpPr>
          <p:cNvPr id="25" name="오른쪽 화살표 18">
            <a:extLst>
              <a:ext uri="{FF2B5EF4-FFF2-40B4-BE49-F238E27FC236}">
                <a16:creationId xmlns="" xmlns:a16="http://schemas.microsoft.com/office/drawing/2014/main" id="{CF95A813-E5AE-B14C-A71F-5374A1EE7A47}"/>
              </a:ext>
            </a:extLst>
          </p:cNvPr>
          <p:cNvSpPr/>
          <p:nvPr/>
        </p:nvSpPr>
        <p:spPr>
          <a:xfrm>
            <a:off x="7617424" y="2447788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18">
            <a:extLst>
              <a:ext uri="{FF2B5EF4-FFF2-40B4-BE49-F238E27FC236}">
                <a16:creationId xmlns="" xmlns:a16="http://schemas.microsoft.com/office/drawing/2014/main" id="{0EA2E505-14AB-6146-A233-1A8D95345F81}"/>
              </a:ext>
            </a:extLst>
          </p:cNvPr>
          <p:cNvSpPr/>
          <p:nvPr/>
        </p:nvSpPr>
        <p:spPr>
          <a:xfrm rot="5400000">
            <a:off x="9956700" y="3581665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5818790-E9D0-5645-AC8B-12B32E5880FC}"/>
              </a:ext>
            </a:extLst>
          </p:cNvPr>
          <p:cNvSpPr txBox="1"/>
          <p:nvPr/>
        </p:nvSpPr>
        <p:spPr>
          <a:xfrm>
            <a:off x="8347022" y="4149965"/>
            <a:ext cx="3711350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건강검진예약자 명단에서 중복 표시된 </a:t>
            </a:r>
            <a:endParaRPr lang="en-US" altLang="ko-KR" sz="1500" dirty="0"/>
          </a:p>
          <a:p>
            <a:pPr algn="ctr"/>
            <a:r>
              <a:rPr lang="ko-KR" altLang="en-US" sz="1500" dirty="0"/>
              <a:t>대상자 삭제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5BB09FAE-54C6-A744-AD79-9D243B0EF79B}"/>
              </a:ext>
            </a:extLst>
          </p:cNvPr>
          <p:cNvSpPr/>
          <p:nvPr/>
        </p:nvSpPr>
        <p:spPr>
          <a:xfrm>
            <a:off x="7228039" y="748335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77AECA45-E4C1-0E41-AF40-33E61D27CD2D}"/>
              </a:ext>
            </a:extLst>
          </p:cNvPr>
          <p:cNvSpPr/>
          <p:nvPr/>
        </p:nvSpPr>
        <p:spPr>
          <a:xfrm>
            <a:off x="6772008" y="879801"/>
            <a:ext cx="817706" cy="8177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1FF36CD2-609A-DC42-AEF8-78A6931D82D6}"/>
              </a:ext>
            </a:extLst>
          </p:cNvPr>
          <p:cNvSpPr/>
          <p:nvPr/>
        </p:nvSpPr>
        <p:spPr>
          <a:xfrm>
            <a:off x="89372" y="732347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BAA9E78E-C95A-C04D-B17B-9105BBC9C130}"/>
              </a:ext>
            </a:extLst>
          </p:cNvPr>
          <p:cNvSpPr/>
          <p:nvPr/>
        </p:nvSpPr>
        <p:spPr>
          <a:xfrm>
            <a:off x="58473" y="3447240"/>
            <a:ext cx="817706" cy="8177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3C670CDD-9A18-AE48-AB59-8E9A80A27AB5}"/>
              </a:ext>
            </a:extLst>
          </p:cNvPr>
          <p:cNvSpPr/>
          <p:nvPr/>
        </p:nvSpPr>
        <p:spPr>
          <a:xfrm>
            <a:off x="9860402" y="5104176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E5E1D0A0-1AA7-9B47-A29A-24D222D56157}"/>
              </a:ext>
            </a:extLst>
          </p:cNvPr>
          <p:cNvSpPr/>
          <p:nvPr/>
        </p:nvSpPr>
        <p:spPr>
          <a:xfrm>
            <a:off x="9404371" y="5235642"/>
            <a:ext cx="817706" cy="8177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00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7375" y="2585098"/>
            <a:ext cx="10975412" cy="1325563"/>
          </a:xfrm>
        </p:spPr>
        <p:txBody>
          <a:bodyPr/>
          <a:lstStyle/>
          <a:p>
            <a:pPr algn="ctr"/>
            <a:r>
              <a:rPr lang="en-US" altLang="ko-KR" dirty="0"/>
              <a:t>(4) </a:t>
            </a:r>
            <a:r>
              <a:rPr lang="ko-KR" altLang="en-US" dirty="0"/>
              <a:t>검진 예약자 명단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코호트</a:t>
            </a:r>
            <a:r>
              <a:rPr lang="ko-KR" altLang="en-US" dirty="0"/>
              <a:t> 참여자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9A8D5E7D-3A2A-4C44-8BE7-25D78732C3F0}"/>
              </a:ext>
            </a:extLst>
          </p:cNvPr>
          <p:cNvSpPr/>
          <p:nvPr/>
        </p:nvSpPr>
        <p:spPr>
          <a:xfrm>
            <a:off x="2487385" y="4334699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A227523-45C5-3E4D-93CD-394DB10DCCD3}"/>
              </a:ext>
            </a:extLst>
          </p:cNvPr>
          <p:cNvSpPr/>
          <p:nvPr/>
        </p:nvSpPr>
        <p:spPr>
          <a:xfrm>
            <a:off x="1671061" y="4747786"/>
            <a:ext cx="1456560" cy="14565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아래쪽 화살표 30">
            <a:extLst>
              <a:ext uri="{FF2B5EF4-FFF2-40B4-BE49-F238E27FC236}">
                <a16:creationId xmlns="" xmlns:a16="http://schemas.microsoft.com/office/drawing/2014/main" id="{23E11AD9-8C3F-9340-91FF-72F4551CD338}"/>
              </a:ext>
            </a:extLst>
          </p:cNvPr>
          <p:cNvSpPr/>
          <p:nvPr/>
        </p:nvSpPr>
        <p:spPr>
          <a:xfrm rot="16200000">
            <a:off x="5322644" y="5155701"/>
            <a:ext cx="2206172" cy="45678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3473863-A051-C249-A2DF-9D313529E9DC}"/>
              </a:ext>
            </a:extLst>
          </p:cNvPr>
          <p:cNvSpPr txBox="1"/>
          <p:nvPr/>
        </p:nvSpPr>
        <p:spPr>
          <a:xfrm>
            <a:off x="2781185" y="4055978"/>
            <a:ext cx="14205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검진 예약자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210A909E-A403-3146-A9A3-623F2F97D969}"/>
              </a:ext>
            </a:extLst>
          </p:cNvPr>
          <p:cNvSpPr/>
          <p:nvPr/>
        </p:nvSpPr>
        <p:spPr>
          <a:xfrm>
            <a:off x="7549116" y="4319259"/>
            <a:ext cx="2008183" cy="20081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7E40E98A-C1B9-384D-B959-EEAF85DE490C}"/>
              </a:ext>
            </a:extLst>
          </p:cNvPr>
          <p:cNvSpPr/>
          <p:nvPr/>
        </p:nvSpPr>
        <p:spPr>
          <a:xfrm>
            <a:off x="6732792" y="4732346"/>
            <a:ext cx="1456560" cy="14565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B8B139AF-1635-6049-98CE-00AA3E5E8A85}"/>
              </a:ext>
            </a:extLst>
          </p:cNvPr>
          <p:cNvSpPr/>
          <p:nvPr/>
        </p:nvSpPr>
        <p:spPr>
          <a:xfrm>
            <a:off x="8942166" y="4691692"/>
            <a:ext cx="1384808" cy="1384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D5C70EA-E3E9-B447-8FF6-BA7DA4ECDC64}"/>
              </a:ext>
            </a:extLst>
          </p:cNvPr>
          <p:cNvSpPr txBox="1"/>
          <p:nvPr/>
        </p:nvSpPr>
        <p:spPr>
          <a:xfrm>
            <a:off x="7629309" y="4045929"/>
            <a:ext cx="19639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대조군 후보 명단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FA31A3FD-5D0E-4947-B105-8110C01D6FA2}"/>
              </a:ext>
            </a:extLst>
          </p:cNvPr>
          <p:cNvSpPr/>
          <p:nvPr/>
        </p:nvSpPr>
        <p:spPr>
          <a:xfrm>
            <a:off x="3913183" y="4691692"/>
            <a:ext cx="1384808" cy="13848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12D0682-0A79-114D-B777-5E2A04513B2F}"/>
              </a:ext>
            </a:extLst>
          </p:cNvPr>
          <p:cNvSpPr txBox="1"/>
          <p:nvPr/>
        </p:nvSpPr>
        <p:spPr>
          <a:xfrm>
            <a:off x="4081259" y="4702881"/>
            <a:ext cx="16514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코호트</a:t>
            </a:r>
            <a:r>
              <a:rPr lang="ko-KR" altLang="en-US" b="1" dirty="0"/>
              <a:t> 대상자</a:t>
            </a:r>
          </a:p>
        </p:txBody>
      </p:sp>
    </p:spTree>
    <p:extLst>
      <p:ext uri="{BB962C8B-B14F-4D97-AF65-F5344CB8AC3E}">
        <p14:creationId xmlns:p14="http://schemas.microsoft.com/office/powerpoint/2010/main" val="1183252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1BE4759-512D-E44D-82D0-6913867B8B3D}"/>
              </a:ext>
            </a:extLst>
          </p:cNvPr>
          <p:cNvSpPr/>
          <p:nvPr/>
        </p:nvSpPr>
        <p:spPr>
          <a:xfrm>
            <a:off x="7947032" y="1275677"/>
            <a:ext cx="4166759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AB040D-2269-A14B-9F3D-3AB04A5FB7BE}"/>
              </a:ext>
            </a:extLst>
          </p:cNvPr>
          <p:cNvSpPr/>
          <p:nvPr/>
        </p:nvSpPr>
        <p:spPr>
          <a:xfrm>
            <a:off x="283723" y="3791807"/>
            <a:ext cx="4177441" cy="238364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8B43007-CE7F-2E44-8BC3-687EFB76573A}"/>
              </a:ext>
            </a:extLst>
          </p:cNvPr>
          <p:cNvSpPr/>
          <p:nvPr/>
        </p:nvSpPr>
        <p:spPr>
          <a:xfrm>
            <a:off x="283723" y="1286064"/>
            <a:ext cx="7488677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2C1B0B3-08B9-4B4C-8C89-2C13C786D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>
          <a:xfrm>
            <a:off x="3034143" y="1341485"/>
            <a:ext cx="4628519" cy="2265046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8F2F6071-5577-534F-B13F-AE7CAD7F3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r="79875"/>
          <a:stretch/>
        </p:blipFill>
        <p:spPr>
          <a:xfrm>
            <a:off x="3685307" y="3872342"/>
            <a:ext cx="374073" cy="22217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F6622CB-A7E5-A54C-9571-78B087C4C741}"/>
              </a:ext>
            </a:extLst>
          </p:cNvPr>
          <p:cNvSpPr/>
          <p:nvPr/>
        </p:nvSpPr>
        <p:spPr>
          <a:xfrm>
            <a:off x="479277" y="1418141"/>
            <a:ext cx="2430177" cy="2132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/>
              <a:t>건강검진예약자명단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E1AED35-83FB-C640-86D5-77AEC6A00BED}"/>
              </a:ext>
            </a:extLst>
          </p:cNvPr>
          <p:cNvSpPr/>
          <p:nvPr/>
        </p:nvSpPr>
        <p:spPr>
          <a:xfrm>
            <a:off x="438834" y="3920379"/>
            <a:ext cx="2470621" cy="21329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코호트</a:t>
            </a:r>
            <a:r>
              <a:rPr kumimoji="1" lang="ko-KR" altLang="en-US" dirty="0"/>
              <a:t> 참여자</a:t>
            </a:r>
            <a:endParaRPr kumimoji="1" lang="x-none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03A7CA3-68CE-464C-A139-173E895AFDE9}"/>
              </a:ext>
            </a:extLst>
          </p:cNvPr>
          <p:cNvSpPr/>
          <p:nvPr/>
        </p:nvSpPr>
        <p:spPr>
          <a:xfrm>
            <a:off x="3657597" y="1275677"/>
            <a:ext cx="464949" cy="5111267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A170CB1-C5C8-6E4D-9C3C-71692BFC0C19}"/>
              </a:ext>
            </a:extLst>
          </p:cNvPr>
          <p:cNvSpPr txBox="1"/>
          <p:nvPr/>
        </p:nvSpPr>
        <p:spPr>
          <a:xfrm>
            <a:off x="3817159" y="3534859"/>
            <a:ext cx="2052826" cy="3328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등록번호 </a:t>
            </a:r>
            <a:r>
              <a:rPr lang="ko-KR" altLang="en-US" sz="1500" dirty="0" err="1"/>
              <a:t>중복값</a:t>
            </a:r>
            <a:r>
              <a:rPr lang="ko-KR" altLang="en-US" sz="1500" dirty="0"/>
              <a:t>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A305EEC-7839-514F-B3A2-24153049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153" b="48025"/>
          <a:stretch/>
        </p:blipFill>
        <p:spPr>
          <a:xfrm>
            <a:off x="7994074" y="1382560"/>
            <a:ext cx="4064298" cy="1084938"/>
          </a:xfrm>
          <a:prstGeom prst="rect">
            <a:avLst/>
          </a:prstGeom>
        </p:spPr>
      </p:pic>
      <p:sp>
        <p:nvSpPr>
          <p:cNvPr id="25" name="오른쪽 화살표 18">
            <a:extLst>
              <a:ext uri="{FF2B5EF4-FFF2-40B4-BE49-F238E27FC236}">
                <a16:creationId xmlns="" xmlns:a16="http://schemas.microsoft.com/office/drawing/2014/main" id="{CF95A813-E5AE-B14C-A71F-5374A1EE7A47}"/>
              </a:ext>
            </a:extLst>
          </p:cNvPr>
          <p:cNvSpPr/>
          <p:nvPr/>
        </p:nvSpPr>
        <p:spPr>
          <a:xfrm>
            <a:off x="7617424" y="2447788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18">
            <a:extLst>
              <a:ext uri="{FF2B5EF4-FFF2-40B4-BE49-F238E27FC236}">
                <a16:creationId xmlns="" xmlns:a16="http://schemas.microsoft.com/office/drawing/2014/main" id="{0EA2E505-14AB-6146-A233-1A8D95345F81}"/>
              </a:ext>
            </a:extLst>
          </p:cNvPr>
          <p:cNvSpPr/>
          <p:nvPr/>
        </p:nvSpPr>
        <p:spPr>
          <a:xfrm rot="5400000">
            <a:off x="9956700" y="3581665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5818790-E9D0-5645-AC8B-12B32E5880FC}"/>
              </a:ext>
            </a:extLst>
          </p:cNvPr>
          <p:cNvSpPr txBox="1"/>
          <p:nvPr/>
        </p:nvSpPr>
        <p:spPr>
          <a:xfrm>
            <a:off x="8347022" y="4149965"/>
            <a:ext cx="3711350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건강검진예약자 명단에서 중복 표시된 </a:t>
            </a:r>
            <a:endParaRPr lang="en-US" altLang="ko-KR" sz="1500" dirty="0"/>
          </a:p>
          <a:p>
            <a:pPr algn="ctr"/>
            <a:r>
              <a:rPr lang="ko-KR" altLang="en-US" sz="1500" dirty="0"/>
              <a:t>대상자 삭제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A02B851A-87E6-BD43-81C2-2B76A12A6DA9}"/>
              </a:ext>
            </a:extLst>
          </p:cNvPr>
          <p:cNvSpPr/>
          <p:nvPr/>
        </p:nvSpPr>
        <p:spPr>
          <a:xfrm>
            <a:off x="-76335" y="804652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55F70A63-9507-DC4E-974B-E2387E324DD7}"/>
              </a:ext>
            </a:extLst>
          </p:cNvPr>
          <p:cNvSpPr/>
          <p:nvPr/>
        </p:nvSpPr>
        <p:spPr>
          <a:xfrm>
            <a:off x="-532366" y="936118"/>
            <a:ext cx="817706" cy="8177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DBE40DF7-DF3B-6142-A4FB-AD270C3E291F}"/>
              </a:ext>
            </a:extLst>
          </p:cNvPr>
          <p:cNvSpPr/>
          <p:nvPr/>
        </p:nvSpPr>
        <p:spPr>
          <a:xfrm>
            <a:off x="73030" y="3512142"/>
            <a:ext cx="817705" cy="8177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CBDC68FE-FF29-744D-8B48-51E0E8652ADF}"/>
              </a:ext>
            </a:extLst>
          </p:cNvPr>
          <p:cNvSpPr/>
          <p:nvPr/>
        </p:nvSpPr>
        <p:spPr>
          <a:xfrm>
            <a:off x="7208707" y="708301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EF205200-F21C-D141-BE48-92EBD11175C8}"/>
              </a:ext>
            </a:extLst>
          </p:cNvPr>
          <p:cNvSpPr/>
          <p:nvPr/>
        </p:nvSpPr>
        <p:spPr>
          <a:xfrm>
            <a:off x="6752676" y="839767"/>
            <a:ext cx="817706" cy="8177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7935BA3A-890E-B84D-A428-6363B2CA4652}"/>
              </a:ext>
            </a:extLst>
          </p:cNvPr>
          <p:cNvSpPr/>
          <p:nvPr/>
        </p:nvSpPr>
        <p:spPr>
          <a:xfrm>
            <a:off x="7971390" y="891914"/>
            <a:ext cx="817705" cy="8177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38F9DDB5-C0FA-374D-A674-F6D7FACE53B8}"/>
              </a:ext>
            </a:extLst>
          </p:cNvPr>
          <p:cNvSpPr/>
          <p:nvPr/>
        </p:nvSpPr>
        <p:spPr>
          <a:xfrm>
            <a:off x="9319122" y="4923554"/>
            <a:ext cx="1127385" cy="11273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6DCCA06F-0138-2446-B6A0-2EF1B50E8AD2}"/>
              </a:ext>
            </a:extLst>
          </p:cNvPr>
          <p:cNvSpPr/>
          <p:nvPr/>
        </p:nvSpPr>
        <p:spPr>
          <a:xfrm>
            <a:off x="8863091" y="5055020"/>
            <a:ext cx="817706" cy="8177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EA55D4C-53AD-F649-979B-262D797BC493}"/>
              </a:ext>
            </a:extLst>
          </p:cNvPr>
          <p:cNvSpPr/>
          <p:nvPr/>
        </p:nvSpPr>
        <p:spPr>
          <a:xfrm>
            <a:off x="10081805" y="5107167"/>
            <a:ext cx="817705" cy="817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37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7375" y="2585098"/>
            <a:ext cx="10975412" cy="1325563"/>
          </a:xfrm>
        </p:spPr>
        <p:txBody>
          <a:bodyPr/>
          <a:lstStyle/>
          <a:p>
            <a:pPr algn="ctr"/>
            <a:r>
              <a:rPr lang="en-US" altLang="ko-KR" dirty="0"/>
              <a:t>(5) </a:t>
            </a:r>
            <a:r>
              <a:rPr lang="ko-KR" altLang="en-US" dirty="0"/>
              <a:t>검진 예약자 명단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공단검진</a:t>
            </a:r>
            <a:r>
              <a:rPr lang="ko-KR" altLang="en-US" dirty="0"/>
              <a:t> </a:t>
            </a:r>
            <a:r>
              <a:rPr lang="ko-KR" altLang="en-US" dirty="0" err="1"/>
              <a:t>정보추가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81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AB040D-2269-A14B-9F3D-3AB04A5FB7BE}"/>
              </a:ext>
            </a:extLst>
          </p:cNvPr>
          <p:cNvSpPr/>
          <p:nvPr/>
        </p:nvSpPr>
        <p:spPr>
          <a:xfrm>
            <a:off x="283723" y="4269969"/>
            <a:ext cx="11469443" cy="238364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8B43007-CE7F-2E44-8BC3-687EFB76573A}"/>
              </a:ext>
            </a:extLst>
          </p:cNvPr>
          <p:cNvSpPr/>
          <p:nvPr/>
        </p:nvSpPr>
        <p:spPr>
          <a:xfrm>
            <a:off x="282419" y="1302784"/>
            <a:ext cx="7488677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2C1B0B3-08B9-4B4C-8C89-2C13C786D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>
          <a:xfrm>
            <a:off x="3032839" y="1358205"/>
            <a:ext cx="4628519" cy="22650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F6622CB-A7E5-A54C-9571-78B087C4C741}"/>
              </a:ext>
            </a:extLst>
          </p:cNvPr>
          <p:cNvSpPr/>
          <p:nvPr/>
        </p:nvSpPr>
        <p:spPr>
          <a:xfrm>
            <a:off x="477973" y="1434861"/>
            <a:ext cx="2430177" cy="2132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건강검진예약자명단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E1AED35-83FB-C640-86D5-77AEC6A00BED}"/>
              </a:ext>
            </a:extLst>
          </p:cNvPr>
          <p:cNvSpPr/>
          <p:nvPr/>
        </p:nvSpPr>
        <p:spPr>
          <a:xfrm>
            <a:off x="438834" y="4398541"/>
            <a:ext cx="2470621" cy="21329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공단검진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대기자 명단</a:t>
            </a:r>
            <a:endParaRPr kumimoji="1" lang="x-none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F3A597D-70DB-AE42-A357-37071A02A5D1}"/>
              </a:ext>
            </a:extLst>
          </p:cNvPr>
          <p:cNvSpPr/>
          <p:nvPr/>
        </p:nvSpPr>
        <p:spPr>
          <a:xfrm>
            <a:off x="7999241" y="1315894"/>
            <a:ext cx="3856077" cy="238364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36E676E-302B-2643-8118-3D875698D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47" y="4435153"/>
            <a:ext cx="8090046" cy="213296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BA1FEF7D-978A-5C42-90FD-0B265904B9F0}"/>
              </a:ext>
            </a:extLst>
          </p:cNvPr>
          <p:cNvSpPr/>
          <p:nvPr/>
        </p:nvSpPr>
        <p:spPr>
          <a:xfrm>
            <a:off x="3802728" y="4471363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682EEA2-5F92-2044-9B20-5AE875C006E9}"/>
              </a:ext>
            </a:extLst>
          </p:cNvPr>
          <p:cNvSpPr/>
          <p:nvPr/>
        </p:nvSpPr>
        <p:spPr>
          <a:xfrm>
            <a:off x="10023731" y="4471363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B04F5AE-842A-184D-8179-D7A4E1A33514}"/>
              </a:ext>
            </a:extLst>
          </p:cNvPr>
          <p:cNvSpPr/>
          <p:nvPr/>
        </p:nvSpPr>
        <p:spPr>
          <a:xfrm>
            <a:off x="10972230" y="4471363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0A38A7A-BA00-134A-929D-E17B1C6D3B73}"/>
              </a:ext>
            </a:extLst>
          </p:cNvPr>
          <p:cNvSpPr txBox="1"/>
          <p:nvPr/>
        </p:nvSpPr>
        <p:spPr>
          <a:xfrm>
            <a:off x="3701128" y="4110005"/>
            <a:ext cx="654555" cy="3328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시간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962FF0D-91B3-9945-A9F3-283EAA5298B1}"/>
              </a:ext>
            </a:extLst>
          </p:cNvPr>
          <p:cNvSpPr txBox="1"/>
          <p:nvPr/>
        </p:nvSpPr>
        <p:spPr>
          <a:xfrm>
            <a:off x="9697608" y="4087147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1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213A087-4FC9-364F-B365-CB236A10F82D}"/>
              </a:ext>
            </a:extLst>
          </p:cNvPr>
          <p:cNvSpPr txBox="1"/>
          <p:nvPr/>
        </p:nvSpPr>
        <p:spPr>
          <a:xfrm>
            <a:off x="10818057" y="4108386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2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A601856-B6B1-0B44-947A-8C19C1E859A9}"/>
              </a:ext>
            </a:extLst>
          </p:cNvPr>
          <p:cNvCxnSpPr>
            <a:cxnSpLocks/>
            <a:stCxn id="45" idx="0"/>
            <a:endCxn id="49" idx="2"/>
          </p:cNvCxnSpPr>
          <p:nvPr/>
        </p:nvCxnSpPr>
        <p:spPr>
          <a:xfrm flipV="1">
            <a:off x="4028406" y="3652799"/>
            <a:ext cx="5532856" cy="4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4C4412BA-830C-CA44-B1E4-2EBCCA18BA51}"/>
              </a:ext>
            </a:extLst>
          </p:cNvPr>
          <p:cNvSpPr/>
          <p:nvPr/>
        </p:nvSpPr>
        <p:spPr>
          <a:xfrm>
            <a:off x="9348629" y="1531601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04838A-BBF2-8349-BFFC-8249C74638AF}"/>
              </a:ext>
            </a:extLst>
          </p:cNvPr>
          <p:cNvSpPr txBox="1"/>
          <p:nvPr/>
        </p:nvSpPr>
        <p:spPr>
          <a:xfrm>
            <a:off x="9247029" y="1170243"/>
            <a:ext cx="654555" cy="3328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시간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F87F95D-3DA7-6C45-B38E-31211F8766C6}"/>
              </a:ext>
            </a:extLst>
          </p:cNvPr>
          <p:cNvSpPr txBox="1"/>
          <p:nvPr/>
        </p:nvSpPr>
        <p:spPr>
          <a:xfrm>
            <a:off x="8182904" y="1189188"/>
            <a:ext cx="971504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등록번호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C605CB87-0408-E24F-BF72-674FA078EE6D}"/>
              </a:ext>
            </a:extLst>
          </p:cNvPr>
          <p:cNvSpPr/>
          <p:nvPr/>
        </p:nvSpPr>
        <p:spPr>
          <a:xfrm>
            <a:off x="10275012" y="1563152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0E708D7-B053-4644-827E-B7BAA7ADBE14}"/>
              </a:ext>
            </a:extLst>
          </p:cNvPr>
          <p:cNvSpPr/>
          <p:nvPr/>
        </p:nvSpPr>
        <p:spPr>
          <a:xfrm>
            <a:off x="11223511" y="1563152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3273024-2E3C-A84D-93C7-310453C3A6D9}"/>
              </a:ext>
            </a:extLst>
          </p:cNvPr>
          <p:cNvSpPr txBox="1"/>
          <p:nvPr/>
        </p:nvSpPr>
        <p:spPr>
          <a:xfrm>
            <a:off x="9948889" y="1178936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1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21FDA70-6A26-7D47-A16D-DFDF27BD91F4}"/>
              </a:ext>
            </a:extLst>
          </p:cNvPr>
          <p:cNvSpPr txBox="1"/>
          <p:nvPr/>
        </p:nvSpPr>
        <p:spPr>
          <a:xfrm>
            <a:off x="11069338" y="1200175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2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DD77B84-7766-AB40-BB84-56F92A901E2F}"/>
              </a:ext>
            </a:extLst>
          </p:cNvPr>
          <p:cNvSpPr/>
          <p:nvPr/>
        </p:nvSpPr>
        <p:spPr>
          <a:xfrm>
            <a:off x="8468919" y="1563152"/>
            <a:ext cx="425265" cy="212119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9EDC28FD-3706-3947-93CD-625494DCD6E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4452316" y="3684350"/>
            <a:ext cx="4229236" cy="78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2787F2A7-328A-B740-B14B-337B2D790CFB}"/>
              </a:ext>
            </a:extLst>
          </p:cNvPr>
          <p:cNvCxnSpPr>
            <a:cxnSpLocks/>
            <a:stCxn id="46" idx="0"/>
            <a:endCxn id="52" idx="2"/>
          </p:cNvCxnSpPr>
          <p:nvPr/>
        </p:nvCxnSpPr>
        <p:spPr>
          <a:xfrm flipV="1">
            <a:off x="10236363" y="3684350"/>
            <a:ext cx="251282" cy="4027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6C666EF9-5011-0A47-A95A-50492A7CC409}"/>
              </a:ext>
            </a:extLst>
          </p:cNvPr>
          <p:cNvCxnSpPr>
            <a:cxnSpLocks/>
            <a:stCxn id="47" idx="0"/>
            <a:endCxn id="53" idx="2"/>
          </p:cNvCxnSpPr>
          <p:nvPr/>
        </p:nvCxnSpPr>
        <p:spPr>
          <a:xfrm flipV="1">
            <a:off x="11356812" y="3684350"/>
            <a:ext cx="79332" cy="424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굽은 화살표 12">
            <a:extLst>
              <a:ext uri="{FF2B5EF4-FFF2-40B4-BE49-F238E27FC236}">
                <a16:creationId xmlns="" xmlns:a16="http://schemas.microsoft.com/office/drawing/2014/main" id="{411EB66E-8E34-B345-8C85-00E1B4E2D8D0}"/>
              </a:ext>
            </a:extLst>
          </p:cNvPr>
          <p:cNvSpPr/>
          <p:nvPr/>
        </p:nvSpPr>
        <p:spPr>
          <a:xfrm rot="7575527" flipV="1">
            <a:off x="7391667" y="651681"/>
            <a:ext cx="802106" cy="8561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89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ECDF4B4-4776-B94B-8B61-0DE1016CCA1D}"/>
              </a:ext>
            </a:extLst>
          </p:cNvPr>
          <p:cNvSpPr txBox="1"/>
          <p:nvPr/>
        </p:nvSpPr>
        <p:spPr>
          <a:xfrm>
            <a:off x="7889240" y="5940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/>
              <a:t>정보추가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52E786E-9E0C-AE47-A614-196AF2B41977}"/>
              </a:ext>
            </a:extLst>
          </p:cNvPr>
          <p:cNvSpPr txBox="1"/>
          <p:nvPr/>
        </p:nvSpPr>
        <p:spPr>
          <a:xfrm>
            <a:off x="9302423" y="763227"/>
            <a:ext cx="194517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새 시트에 정보 모음</a:t>
            </a:r>
          </a:p>
        </p:txBody>
      </p:sp>
      <p:sp>
        <p:nvSpPr>
          <p:cNvPr id="67" name="설명선 2(테두리 없음)[L] 66">
            <a:extLst>
              <a:ext uri="{FF2B5EF4-FFF2-40B4-BE49-F238E27FC236}">
                <a16:creationId xmlns="" xmlns:a16="http://schemas.microsoft.com/office/drawing/2014/main" id="{4F320777-9DB2-3B4B-B49C-302D3321CDC8}"/>
              </a:ext>
            </a:extLst>
          </p:cNvPr>
          <p:cNvSpPr/>
          <p:nvPr/>
        </p:nvSpPr>
        <p:spPr>
          <a:xfrm flipH="1">
            <a:off x="292600" y="706953"/>
            <a:ext cx="6765137" cy="476224"/>
          </a:xfrm>
          <a:prstGeom prst="callout2">
            <a:avLst>
              <a:gd name="adj1" fmla="val 45280"/>
              <a:gd name="adj2" fmla="val -182"/>
              <a:gd name="adj3" fmla="val 47341"/>
              <a:gd name="adj4" fmla="val -7292"/>
              <a:gd name="adj5" fmla="val 181328"/>
              <a:gd name="adj6" fmla="val 2734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x-none" dirty="0">
                <a:solidFill>
                  <a:schemeClr val="tx1"/>
                </a:solidFill>
              </a:rPr>
              <a:t>=</a:t>
            </a:r>
            <a:r>
              <a:rPr kumimoji="1" lang="en-US" altLang="x-none" dirty="0" err="1">
                <a:solidFill>
                  <a:schemeClr val="tx1"/>
                </a:solidFill>
              </a:rPr>
              <a:t>vlookup</a:t>
            </a:r>
            <a:r>
              <a:rPr kumimoji="1" lang="en-US" altLang="x-none" dirty="0">
                <a:solidFill>
                  <a:schemeClr val="tx1"/>
                </a:solidFill>
              </a:rPr>
              <a:t>(</a:t>
            </a:r>
            <a:r>
              <a:rPr kumimoji="1" lang="x-none" altLang="en-US" dirty="0">
                <a:solidFill>
                  <a:schemeClr val="tx1"/>
                </a:solidFill>
              </a:rPr>
              <a:t>검색기준</a:t>
            </a:r>
            <a:r>
              <a:rPr kumimoji="1" lang="en-US" altLang="x-none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새 시트내 </a:t>
            </a:r>
            <a:r>
              <a:rPr kumimoji="1" lang="ko-KR" altLang="en-US" dirty="0" err="1">
                <a:solidFill>
                  <a:schemeClr val="tx1"/>
                </a:solidFill>
              </a:rPr>
              <a:t>검색범위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검색열순서번호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FALSE)</a:t>
            </a:r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65894BC-1815-D54E-B540-AD071A0E2505}"/>
              </a:ext>
            </a:extLst>
          </p:cNvPr>
          <p:cNvSpPr txBox="1"/>
          <p:nvPr/>
        </p:nvSpPr>
        <p:spPr>
          <a:xfrm>
            <a:off x="3588482" y="2561582"/>
            <a:ext cx="4276424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공단검진</a:t>
            </a: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대기자 명단 정보에서 건강검진예약자 </a:t>
            </a:r>
            <a:r>
              <a:rPr lang="ko-KR" altLang="en-US" sz="15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방문시각과</a:t>
            </a: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연락처 정보를 추가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8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71" y="503341"/>
            <a:ext cx="2341357" cy="19106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4B5B93C-EBBA-F143-8732-74898CCE41B6}"/>
              </a:ext>
            </a:extLst>
          </p:cNvPr>
          <p:cNvSpPr/>
          <p:nvPr/>
        </p:nvSpPr>
        <p:spPr>
          <a:xfrm>
            <a:off x="0" y="0"/>
            <a:ext cx="3348507" cy="746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건강검진예약자명단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71E37A-8CA2-C043-BB20-DA8C4F3F9D03}"/>
              </a:ext>
            </a:extLst>
          </p:cNvPr>
          <p:cNvSpPr txBox="1"/>
          <p:nvPr/>
        </p:nvSpPr>
        <p:spPr>
          <a:xfrm>
            <a:off x="117445" y="1415336"/>
            <a:ext cx="5366275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 </a:t>
            </a:r>
            <a:r>
              <a:rPr lang="ko-KR" altLang="en-US" sz="1600" dirty="0" smtClean="0"/>
              <a:t>등록번호만 </a:t>
            </a:r>
            <a:r>
              <a:rPr lang="ko-KR" altLang="en-US" sz="1600" dirty="0"/>
              <a:t>범위 전체 잡아서 느낌표모양 누른 후 숫자로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471E37A-8CA2-C043-BB20-DA8C4F3F9D03}"/>
              </a:ext>
            </a:extLst>
          </p:cNvPr>
          <p:cNvSpPr txBox="1"/>
          <p:nvPr/>
        </p:nvSpPr>
        <p:spPr>
          <a:xfrm>
            <a:off x="117445" y="3761694"/>
            <a:ext cx="5366275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공단검진 대기환자명단에서 </a:t>
            </a:r>
            <a:r>
              <a:rPr lang="ko-KR" altLang="en-US" sz="1600" dirty="0" smtClean="0"/>
              <a:t>해당파일 전체범위에서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등록번호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시간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전화번호</a:t>
            </a:r>
            <a:r>
              <a:rPr lang="en-US" altLang="ko-KR" sz="1600" dirty="0" smtClean="0"/>
              <a:t>1,</a:t>
            </a:r>
            <a:r>
              <a:rPr lang="ko-KR" altLang="en-US" sz="1600" dirty="0" smtClean="0"/>
              <a:t>전화번호</a:t>
            </a:r>
            <a:r>
              <a:rPr lang="en-US" altLang="ko-KR" sz="1600" dirty="0" smtClean="0"/>
              <a:t>2 </a:t>
            </a:r>
            <a:r>
              <a:rPr lang="ko-KR" altLang="en-US" sz="1600" dirty="0" smtClean="0"/>
              <a:t>가 포함된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시트를 하나 만든 후 전부 일반에서 숫자로 변경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72" y="2691330"/>
            <a:ext cx="4698664" cy="3432634"/>
          </a:xfrm>
          <a:prstGeom prst="rect">
            <a:avLst/>
          </a:prstGeom>
        </p:spPr>
      </p:pic>
      <p:sp>
        <p:nvSpPr>
          <p:cNvPr id="15" name="위쪽 화살표 14"/>
          <p:cNvSpPr/>
          <p:nvPr/>
        </p:nvSpPr>
        <p:spPr>
          <a:xfrm rot="3765771">
            <a:off x="7612595" y="2518810"/>
            <a:ext cx="595618" cy="2125843"/>
          </a:xfrm>
          <a:prstGeom prst="upArrow">
            <a:avLst>
              <a:gd name="adj1" fmla="val 427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5F109C8-D113-D144-806F-845ED737F46A}"/>
              </a:ext>
            </a:extLst>
          </p:cNvPr>
          <p:cNvSpPr/>
          <p:nvPr/>
        </p:nvSpPr>
        <p:spPr>
          <a:xfrm>
            <a:off x="8972843" y="2715605"/>
            <a:ext cx="875832" cy="379041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2"/>
          <a:stretch/>
        </p:blipFill>
        <p:spPr>
          <a:xfrm>
            <a:off x="4721152" y="1478280"/>
            <a:ext cx="2834640" cy="45664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799632" y="4511040"/>
            <a:ext cx="242566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건강검진 예약자 명단</a:t>
            </a:r>
          </a:p>
        </p:txBody>
      </p:sp>
      <p:sp>
        <p:nvSpPr>
          <p:cNvPr id="12" name="굽은 화살표 11"/>
          <p:cNvSpPr/>
          <p:nvPr/>
        </p:nvSpPr>
        <p:spPr>
          <a:xfrm rot="5400000">
            <a:off x="7814872" y="3444240"/>
            <a:ext cx="822960" cy="87844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38672" y="3017520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(1) </a:t>
            </a:r>
            <a:r>
              <a:rPr lang="ko-KR" altLang="en-US" sz="3000" dirty="0"/>
              <a:t>검진 예약자 명단</a:t>
            </a:r>
          </a:p>
        </p:txBody>
      </p:sp>
    </p:spTree>
    <p:extLst>
      <p:ext uri="{BB962C8B-B14F-4D97-AF65-F5344CB8AC3E}">
        <p14:creationId xmlns:p14="http://schemas.microsoft.com/office/powerpoint/2010/main" val="3513959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4B5B93C-EBBA-F143-8732-74898CCE41B6}"/>
              </a:ext>
            </a:extLst>
          </p:cNvPr>
          <p:cNvSpPr/>
          <p:nvPr/>
        </p:nvSpPr>
        <p:spPr>
          <a:xfrm>
            <a:off x="0" y="0"/>
            <a:ext cx="3348507" cy="746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건강검진예약자명단</a:t>
            </a:r>
          </a:p>
        </p:txBody>
      </p:sp>
      <p:pic>
        <p:nvPicPr>
          <p:cNvPr id="6" name="그림 5" descr="텍스트, 스크린샷, 점수판이(가) 표시된 사진&#10;&#10;자동 생성된 설명">
            <a:extLst>
              <a:ext uri="{FF2B5EF4-FFF2-40B4-BE49-F238E27FC236}">
                <a16:creationId xmlns="" xmlns:a16="http://schemas.microsoft.com/office/drawing/2014/main" id="{B36FBDA3-E691-4947-9C95-E2B66BEDC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6" y="3189519"/>
            <a:ext cx="2420856" cy="197490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D9763115-10FB-D546-9CC7-37F7C06A3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" y="1528145"/>
            <a:ext cx="8776418" cy="1472633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0BEFEFC5-E4CE-F24F-9C61-D78A9EF27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" y="3440656"/>
            <a:ext cx="8776418" cy="1472633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CE2D02FF-D504-AD4C-A592-8943175B7D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" y="5385367"/>
            <a:ext cx="8776418" cy="147263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C6419166-8879-9747-9A18-079083797F6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892327" y="2137893"/>
            <a:ext cx="579369" cy="2039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0893BF7-6661-C846-A2D9-1F7923A0B9E3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8892327" y="4176973"/>
            <a:ext cx="57936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D3274DDF-3753-BE42-B862-AB2BFFF7E8EA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8892327" y="4176974"/>
            <a:ext cx="579369" cy="194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DA85442-AA20-A946-8C71-410D51D195DC}"/>
              </a:ext>
            </a:extLst>
          </p:cNvPr>
          <p:cNvSpPr/>
          <p:nvPr/>
        </p:nvSpPr>
        <p:spPr>
          <a:xfrm>
            <a:off x="843635" y="1660750"/>
            <a:ext cx="372423" cy="119557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5F109C8-D113-D144-806F-845ED737F46A}"/>
              </a:ext>
            </a:extLst>
          </p:cNvPr>
          <p:cNvSpPr/>
          <p:nvPr/>
        </p:nvSpPr>
        <p:spPr>
          <a:xfrm>
            <a:off x="7736199" y="3579186"/>
            <a:ext cx="568815" cy="119557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875554B-FF0B-2447-94EE-A2384D8C2E04}"/>
              </a:ext>
            </a:extLst>
          </p:cNvPr>
          <p:cNvSpPr/>
          <p:nvPr/>
        </p:nvSpPr>
        <p:spPr>
          <a:xfrm>
            <a:off x="8314263" y="5523897"/>
            <a:ext cx="568815" cy="119557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52B383C-A67B-9B4F-A0BC-82BF35CB5DDE}"/>
              </a:ext>
            </a:extLst>
          </p:cNvPr>
          <p:cNvSpPr/>
          <p:nvPr/>
        </p:nvSpPr>
        <p:spPr>
          <a:xfrm>
            <a:off x="11030916" y="4886943"/>
            <a:ext cx="648894" cy="277485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설명선 2(테두리 없음)[L] 24">
            <a:extLst>
              <a:ext uri="{FF2B5EF4-FFF2-40B4-BE49-F238E27FC236}">
                <a16:creationId xmlns="" xmlns:a16="http://schemas.microsoft.com/office/drawing/2014/main" id="{9829D0B3-F8A5-E349-B55C-70F179E70A1F}"/>
              </a:ext>
            </a:extLst>
          </p:cNvPr>
          <p:cNvSpPr/>
          <p:nvPr/>
        </p:nvSpPr>
        <p:spPr>
          <a:xfrm flipH="1">
            <a:off x="1357828" y="1088267"/>
            <a:ext cx="4222839" cy="427576"/>
          </a:xfrm>
          <a:prstGeom prst="callout2">
            <a:avLst>
              <a:gd name="adj1" fmla="val 45280"/>
              <a:gd name="adj2" fmla="val -182"/>
              <a:gd name="adj3" fmla="val 47341"/>
              <a:gd name="adj4" fmla="val -7292"/>
              <a:gd name="adj5" fmla="val 270405"/>
              <a:gd name="adj6" fmla="val 10231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x-none" dirty="0">
                <a:solidFill>
                  <a:schemeClr val="tx1"/>
                </a:solidFill>
              </a:rPr>
              <a:t>=VLOOKUP(D2,Sheet1!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b="1" dirty="0">
                <a:solidFill>
                  <a:schemeClr val="tx1"/>
                </a:solidFill>
              </a:rPr>
              <a:t>A: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b="1" dirty="0">
                <a:solidFill>
                  <a:schemeClr val="tx1"/>
                </a:solidFill>
              </a:rPr>
              <a:t>D</a:t>
            </a:r>
            <a:r>
              <a:rPr kumimoji="1" lang="en-US" altLang="x-none" dirty="0">
                <a:solidFill>
                  <a:schemeClr val="tx1"/>
                </a:solidFill>
              </a:rPr>
              <a:t>,</a:t>
            </a:r>
            <a:r>
              <a:rPr kumimoji="1" lang="en-US" altLang="x-none" b="1" dirty="0">
                <a:solidFill>
                  <a:schemeClr val="tx1"/>
                </a:solidFill>
              </a:rPr>
              <a:t>2</a:t>
            </a:r>
            <a:r>
              <a:rPr kumimoji="1" lang="en-US" altLang="x-none" dirty="0">
                <a:solidFill>
                  <a:schemeClr val="tx1"/>
                </a:solidFill>
              </a:rPr>
              <a:t>,FALSE)</a:t>
            </a:r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A867B75-5023-D04A-ABC2-794D9D42E6D4}"/>
              </a:ext>
            </a:extLst>
          </p:cNvPr>
          <p:cNvSpPr txBox="1"/>
          <p:nvPr/>
        </p:nvSpPr>
        <p:spPr>
          <a:xfrm>
            <a:off x="703274" y="1186853"/>
            <a:ext cx="654555" cy="3328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시간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202D185-7C99-374F-BF62-6F714041E45D}"/>
              </a:ext>
            </a:extLst>
          </p:cNvPr>
          <p:cNvSpPr txBox="1"/>
          <p:nvPr/>
        </p:nvSpPr>
        <p:spPr>
          <a:xfrm>
            <a:off x="7481851" y="3209809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1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197A663-4AF5-5B46-AEF0-DEA3550A08C9}"/>
              </a:ext>
            </a:extLst>
          </p:cNvPr>
          <p:cNvSpPr txBox="1"/>
          <p:nvPr/>
        </p:nvSpPr>
        <p:spPr>
          <a:xfrm>
            <a:off x="7850808" y="5083850"/>
            <a:ext cx="107750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2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9" name="설명선 2(테두리 없음)[L] 28">
            <a:extLst>
              <a:ext uri="{FF2B5EF4-FFF2-40B4-BE49-F238E27FC236}">
                <a16:creationId xmlns="" xmlns:a16="http://schemas.microsoft.com/office/drawing/2014/main" id="{1B97E575-C6BC-744F-9891-E2ADFBE3A867}"/>
              </a:ext>
            </a:extLst>
          </p:cNvPr>
          <p:cNvSpPr/>
          <p:nvPr/>
        </p:nvSpPr>
        <p:spPr>
          <a:xfrm flipH="1">
            <a:off x="3056357" y="3000141"/>
            <a:ext cx="4153802" cy="479343"/>
          </a:xfrm>
          <a:prstGeom prst="callout2">
            <a:avLst>
              <a:gd name="adj1" fmla="val 45280"/>
              <a:gd name="adj2" fmla="val -182"/>
              <a:gd name="adj3" fmla="val 47341"/>
              <a:gd name="adj4" fmla="val -7292"/>
              <a:gd name="adj5" fmla="val 205507"/>
              <a:gd name="adj6" fmla="val -1254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x-none" dirty="0">
                <a:solidFill>
                  <a:schemeClr val="tx1"/>
                </a:solidFill>
              </a:rPr>
              <a:t>=VLOOKUP(D2,Sheet1!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dirty="0">
                <a:solidFill>
                  <a:schemeClr val="tx1"/>
                </a:solidFill>
              </a:rPr>
              <a:t>A: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dirty="0">
                <a:solidFill>
                  <a:schemeClr val="tx1"/>
                </a:solidFill>
              </a:rPr>
              <a:t>D,</a:t>
            </a:r>
            <a:r>
              <a:rPr kumimoji="1" lang="en-US" altLang="x-none" b="1" dirty="0">
                <a:solidFill>
                  <a:schemeClr val="tx1"/>
                </a:solidFill>
              </a:rPr>
              <a:t>3</a:t>
            </a:r>
            <a:r>
              <a:rPr kumimoji="1" lang="en-US" altLang="x-none" dirty="0">
                <a:solidFill>
                  <a:schemeClr val="tx1"/>
                </a:solidFill>
              </a:rPr>
              <a:t>,FALSE)</a:t>
            </a:r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(테두리 없음)[L] 29">
            <a:extLst>
              <a:ext uri="{FF2B5EF4-FFF2-40B4-BE49-F238E27FC236}">
                <a16:creationId xmlns="" xmlns:a16="http://schemas.microsoft.com/office/drawing/2014/main" id="{CFEDA563-6B71-6044-98CC-6858A9F365BA}"/>
              </a:ext>
            </a:extLst>
          </p:cNvPr>
          <p:cNvSpPr/>
          <p:nvPr/>
        </p:nvSpPr>
        <p:spPr>
          <a:xfrm flipH="1">
            <a:off x="3073137" y="4904464"/>
            <a:ext cx="4153801" cy="479343"/>
          </a:xfrm>
          <a:prstGeom prst="callout2">
            <a:avLst>
              <a:gd name="adj1" fmla="val 45280"/>
              <a:gd name="adj2" fmla="val -182"/>
              <a:gd name="adj3" fmla="val 47341"/>
              <a:gd name="adj4" fmla="val -7292"/>
              <a:gd name="adj5" fmla="val 179941"/>
              <a:gd name="adj6" fmla="val -2623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x-none" dirty="0">
                <a:solidFill>
                  <a:schemeClr val="tx1"/>
                </a:solidFill>
              </a:rPr>
              <a:t>=VLOOKUP(D2,Sheet1!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dirty="0">
                <a:solidFill>
                  <a:schemeClr val="tx1"/>
                </a:solidFill>
              </a:rPr>
              <a:t>A:</a:t>
            </a:r>
            <a:r>
              <a:rPr kumimoji="1" lang="en-US" altLang="x-none" b="1" dirty="0">
                <a:solidFill>
                  <a:srgbClr val="FF0000"/>
                </a:solidFill>
              </a:rPr>
              <a:t>$</a:t>
            </a:r>
            <a:r>
              <a:rPr kumimoji="1" lang="en-US" altLang="x-none" dirty="0">
                <a:solidFill>
                  <a:schemeClr val="tx1"/>
                </a:solidFill>
              </a:rPr>
              <a:t>D,</a:t>
            </a:r>
            <a:r>
              <a:rPr kumimoji="1" lang="en-US" altLang="x-none" b="1" dirty="0">
                <a:solidFill>
                  <a:schemeClr val="tx1"/>
                </a:solidFill>
              </a:rPr>
              <a:t>4</a:t>
            </a:r>
            <a:r>
              <a:rPr kumimoji="1" lang="en-US" altLang="x-none" dirty="0">
                <a:solidFill>
                  <a:schemeClr val="tx1"/>
                </a:solidFill>
              </a:rPr>
              <a:t>,FALSE)</a:t>
            </a:r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1681264-2F71-2E4F-8539-26452CD11ED4}"/>
              </a:ext>
            </a:extLst>
          </p:cNvPr>
          <p:cNvSpPr txBox="1"/>
          <p:nvPr/>
        </p:nvSpPr>
        <p:spPr>
          <a:xfrm>
            <a:off x="5868431" y="733052"/>
            <a:ext cx="933727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주의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471E37A-8CA2-C043-BB20-DA8C4F3F9D03}"/>
              </a:ext>
            </a:extLst>
          </p:cNvPr>
          <p:cNvSpPr txBox="1"/>
          <p:nvPr/>
        </p:nvSpPr>
        <p:spPr>
          <a:xfrm>
            <a:off x="6876789" y="257865"/>
            <a:ext cx="5366275" cy="17081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등록번호 형식이 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“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숫자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”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인지 확인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!!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</a:t>
            </a:r>
            <a:r>
              <a:rPr lang="en-US" altLang="ko-KR" sz="15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Vlookup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오류 발생됨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검색범위가 </a:t>
            </a: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변하지 않도록 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“</a:t>
            </a:r>
            <a:r>
              <a:rPr lang="en-US" altLang="ko-KR" sz="15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34" charset="-127"/>
              </a:rPr>
              <a:t>$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”</a:t>
            </a: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붙임 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(</a:t>
            </a: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단축키 </a:t>
            </a:r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F4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함수입력 후에 일반에서 숫자로 </a:t>
            </a:r>
            <a:r>
              <a:rPr lang="ko-KR" altLang="en-US" sz="15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변경후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</a:t>
            </a:r>
            <a:r>
              <a:rPr lang="ko-KR" altLang="en-US" sz="15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더블클릭해서</a:t>
            </a:r>
            <a:r>
              <a:rPr lang="ko-KR" altLang="en-US" sz="15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 값 가져오면 됨</a:t>
            </a:r>
            <a:endParaRPr lang="en-US" altLang="ko-KR" sz="15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C8B3D79-8956-5C4C-BE5C-36854F5C1B40}"/>
              </a:ext>
            </a:extLst>
          </p:cNvPr>
          <p:cNvSpPr/>
          <p:nvPr/>
        </p:nvSpPr>
        <p:spPr>
          <a:xfrm>
            <a:off x="9508862" y="5245432"/>
            <a:ext cx="2470621" cy="5879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x-none" altLang="en-US" dirty="0"/>
              <a:t>공단검진</a:t>
            </a:r>
            <a:r>
              <a:rPr kumimoji="1" lang="ko-KR" altLang="en-US" dirty="0"/>
              <a:t> 대기자 명단에서 가져온 정보</a:t>
            </a:r>
            <a:endParaRPr kumimoji="1" lang="x-none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F83E7C7-6C2C-6240-9715-89CEEA53A29D}"/>
              </a:ext>
            </a:extLst>
          </p:cNvPr>
          <p:cNvSpPr txBox="1"/>
          <p:nvPr/>
        </p:nvSpPr>
        <p:spPr>
          <a:xfrm>
            <a:off x="9818731" y="2943243"/>
            <a:ext cx="654555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시간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CF9CE73-F1BC-8540-A95D-3137E809E19D}"/>
              </a:ext>
            </a:extLst>
          </p:cNvPr>
          <p:cNvSpPr txBox="1"/>
          <p:nvPr/>
        </p:nvSpPr>
        <p:spPr>
          <a:xfrm>
            <a:off x="10320039" y="2938880"/>
            <a:ext cx="976319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84FDA1D-8E91-4941-91F6-D6A9E9872B68}"/>
              </a:ext>
            </a:extLst>
          </p:cNvPr>
          <p:cNvSpPr txBox="1"/>
          <p:nvPr/>
        </p:nvSpPr>
        <p:spPr>
          <a:xfrm>
            <a:off x="11218840" y="2943341"/>
            <a:ext cx="1077509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전화번호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8B91929-573D-AE44-A152-DAF37FF905AD}"/>
              </a:ext>
            </a:extLst>
          </p:cNvPr>
          <p:cNvSpPr/>
          <p:nvPr/>
        </p:nvSpPr>
        <p:spPr>
          <a:xfrm>
            <a:off x="0" y="0"/>
            <a:ext cx="3348507" cy="746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건강검진예약자명단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874DEB-D899-A54D-930F-C6320581176A}"/>
              </a:ext>
            </a:extLst>
          </p:cNvPr>
          <p:cNvSpPr txBox="1"/>
          <p:nvPr/>
        </p:nvSpPr>
        <p:spPr>
          <a:xfrm>
            <a:off x="2784505" y="985297"/>
            <a:ext cx="7057219" cy="12464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예전 작업 파일 확인후 데이터 형식 맞추기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불필요 정보 열 삭제</a:t>
            </a:r>
            <a:endParaRPr lang="en-US" altLang="ko-KR" sz="1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34" charset="-127"/>
              </a:rPr>
              <a:t>새로운 시트 추가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대조군 리스트 준비완료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!!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-&gt;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지정된 경로에 최종 파일명으로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저장해둠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3299B60-7ED0-7445-9BE0-EF5C206FC915}"/>
              </a:ext>
            </a:extLst>
          </p:cNvPr>
          <p:cNvSpPr txBox="1"/>
          <p:nvPr/>
        </p:nvSpPr>
        <p:spPr>
          <a:xfrm>
            <a:off x="2770557" y="3844741"/>
            <a:ext cx="707116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저장 경로 </a:t>
            </a:r>
            <a:endParaRPr lang="en-US" altLang="ko-KR" sz="1500" b="1" dirty="0"/>
          </a:p>
          <a:p>
            <a:r>
              <a:rPr lang="en-US" altLang="ko-KR" sz="1500" b="1" dirty="0"/>
              <a:t>-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연구서버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-&gt; </a:t>
            </a:r>
            <a:r>
              <a:rPr lang="ko-KR" altLang="en-US" sz="1500" b="1" dirty="0" err="1"/>
              <a:t>연구검체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-&gt; H19_</a:t>
            </a:r>
            <a:r>
              <a:rPr lang="ko-KR" altLang="en-US" sz="1500" b="1" dirty="0"/>
              <a:t>검진센터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대상자 모집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전화명단</a:t>
            </a:r>
            <a:r>
              <a:rPr lang="en-US" altLang="ko-KR" sz="1500" b="1" dirty="0"/>
              <a:t>&amp;</a:t>
            </a:r>
            <a:r>
              <a:rPr lang="ko-KR" altLang="en-US" sz="1500" b="1" dirty="0"/>
              <a:t>현황 </a:t>
            </a:r>
            <a:r>
              <a:rPr lang="en-US" altLang="ko-KR" sz="1500" b="1" dirty="0"/>
              <a:t>-&gt;</a:t>
            </a:r>
            <a:endParaRPr lang="ko-KR" altLang="en-US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4335156-EAA8-AA4C-A88E-F55C8F942FB4}"/>
              </a:ext>
            </a:extLst>
          </p:cNvPr>
          <p:cNvSpPr txBox="1"/>
          <p:nvPr/>
        </p:nvSpPr>
        <p:spPr>
          <a:xfrm>
            <a:off x="2770557" y="4518953"/>
            <a:ext cx="3961341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 err="1"/>
              <a:t>대조군기간</a:t>
            </a:r>
            <a:r>
              <a:rPr lang="en-US" altLang="ko-KR" sz="1500" b="1" dirty="0"/>
              <a:t>.xlsx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(ex. 20210830~0903.xlsx)</a:t>
            </a:r>
            <a:endParaRPr lang="ko-KR" alt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07B6B2-9319-D348-9423-95A09A71F899}"/>
              </a:ext>
            </a:extLst>
          </p:cNvPr>
          <p:cNvSpPr txBox="1"/>
          <p:nvPr/>
        </p:nvSpPr>
        <p:spPr>
          <a:xfrm>
            <a:off x="2784505" y="3327009"/>
            <a:ext cx="7057219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대조군 리스트 준비완료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!!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-&gt;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지정된 경로에 최종 파일명으로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저장해둠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오른쪽 화살표 18">
            <a:extLst>
              <a:ext uri="{FF2B5EF4-FFF2-40B4-BE49-F238E27FC236}">
                <a16:creationId xmlns="" xmlns:a16="http://schemas.microsoft.com/office/drawing/2014/main" id="{14CFE19F-FD87-724D-9664-572848AB0591}"/>
              </a:ext>
            </a:extLst>
          </p:cNvPr>
          <p:cNvSpPr/>
          <p:nvPr/>
        </p:nvSpPr>
        <p:spPr>
          <a:xfrm rot="5400000">
            <a:off x="5816334" y="2577780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8">
            <a:extLst>
              <a:ext uri="{FF2B5EF4-FFF2-40B4-BE49-F238E27FC236}">
                <a16:creationId xmlns="" xmlns:a16="http://schemas.microsoft.com/office/drawing/2014/main" id="{06C69650-1E04-534B-896F-E260FCE4D1E1}"/>
              </a:ext>
            </a:extLst>
          </p:cNvPr>
          <p:cNvSpPr/>
          <p:nvPr/>
        </p:nvSpPr>
        <p:spPr>
          <a:xfrm rot="5400000">
            <a:off x="5816333" y="5052981"/>
            <a:ext cx="559329" cy="4202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C6205CE-DFE1-A945-90AA-1250E111562C}"/>
              </a:ext>
            </a:extLst>
          </p:cNvPr>
          <p:cNvSpPr txBox="1"/>
          <p:nvPr/>
        </p:nvSpPr>
        <p:spPr>
          <a:xfrm>
            <a:off x="5481235" y="5713044"/>
            <a:ext cx="1250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2500" b="1" dirty="0"/>
              <a:t>완료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!!!</a:t>
            </a:r>
            <a:endParaRPr kumimoji="1" lang="x-none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426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6" y="1911226"/>
            <a:ext cx="6923953" cy="31179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(1) </a:t>
            </a:r>
            <a:r>
              <a:rPr lang="ko-KR" altLang="en-US" sz="3000" dirty="0"/>
              <a:t>검진 예약자 명단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38" y="1649455"/>
            <a:ext cx="3623562" cy="392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335280" y="2301240"/>
            <a:ext cx="1097280" cy="1082040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92419" y="3930748"/>
            <a:ext cx="1516966" cy="184052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940062" y="3481754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2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(1) </a:t>
            </a:r>
            <a:r>
              <a:rPr lang="ko-KR" altLang="en-US" sz="3000" dirty="0"/>
              <a:t>검진 예약자 명단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97" y="1209821"/>
            <a:ext cx="9467594" cy="24844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61248" y="2570871"/>
            <a:ext cx="274320" cy="270510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61248" y="3051517"/>
            <a:ext cx="274320" cy="270510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05400" y="1230924"/>
            <a:ext cx="426721" cy="22273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3" idx="3"/>
            <a:endCxn id="14" idx="1"/>
          </p:cNvCxnSpPr>
          <p:nvPr/>
        </p:nvCxnSpPr>
        <p:spPr>
          <a:xfrm flipV="1">
            <a:off x="3235568" y="1342293"/>
            <a:ext cx="7169832" cy="1844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  <a:endCxn id="13" idx="0"/>
          </p:cNvCxnSpPr>
          <p:nvPr/>
        </p:nvCxnSpPr>
        <p:spPr>
          <a:xfrm>
            <a:off x="3098408" y="2841381"/>
            <a:ext cx="0" cy="210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88323" y="2536874"/>
            <a:ext cx="4145687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/>
              <a:t>월요일 기준으로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주 뒤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월요일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날짜 선택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6"/>
          <a:stretch/>
        </p:blipFill>
        <p:spPr>
          <a:xfrm>
            <a:off x="1395047" y="4701556"/>
            <a:ext cx="9409854" cy="4800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74569" y="825304"/>
            <a:ext cx="346570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</a:t>
            </a:r>
            <a:endParaRPr lang="ko-KR" alt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935308" y="5186289"/>
            <a:ext cx="1443024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3. </a:t>
            </a:r>
            <a:r>
              <a:rPr lang="ko-KR" altLang="en-US" sz="1500" b="1" dirty="0"/>
              <a:t>엑셀로 출력</a:t>
            </a:r>
          </a:p>
        </p:txBody>
      </p:sp>
      <p:cxnSp>
        <p:nvCxnSpPr>
          <p:cNvPr id="25" name="직선 화살표 연결선 24"/>
          <p:cNvCxnSpPr>
            <a:stCxn id="14" idx="2"/>
          </p:cNvCxnSpPr>
          <p:nvPr/>
        </p:nvCxnSpPr>
        <p:spPr>
          <a:xfrm flipH="1">
            <a:off x="10058400" y="1453662"/>
            <a:ext cx="560361" cy="3434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866138" y="4911970"/>
            <a:ext cx="426721" cy="222738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08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73" y="1088726"/>
            <a:ext cx="1900914" cy="26523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18" y="1102301"/>
            <a:ext cx="3185760" cy="252820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(1) </a:t>
            </a:r>
            <a:r>
              <a:rPr lang="ko-KR" altLang="en-US" sz="3000" dirty="0"/>
              <a:t>검진 예약자 명단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323" y="1212166"/>
            <a:ext cx="1021433" cy="32316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주의 사항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1655892"/>
            <a:ext cx="6072554" cy="25603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6817" y="3756074"/>
            <a:ext cx="5532284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그림과 같이 정보가 제대로 출력되지 않는 경우 빈번히 발생함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70326" y="5264699"/>
            <a:ext cx="4540025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 </a:t>
            </a:r>
            <a:r>
              <a:rPr lang="ko-KR" altLang="en-US" sz="1500" b="1" dirty="0"/>
              <a:t>제대로 출력 될 때까지 무한 반복하는 끈기 발휘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6630" y="3767796"/>
            <a:ext cx="1021433" cy="3231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500" b="1" dirty="0"/>
              <a:t>해결 방법</a:t>
            </a:r>
          </a:p>
        </p:txBody>
      </p:sp>
      <p:cxnSp>
        <p:nvCxnSpPr>
          <p:cNvPr id="26" name="직선 화살표 연결선 25"/>
          <p:cNvCxnSpPr>
            <a:stCxn id="21" idx="3"/>
            <a:endCxn id="17" idx="2"/>
          </p:cNvCxnSpPr>
          <p:nvPr/>
        </p:nvCxnSpPr>
        <p:spPr>
          <a:xfrm flipV="1">
            <a:off x="7768063" y="2129556"/>
            <a:ext cx="1891012" cy="1799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3"/>
            <a:endCxn id="20" idx="0"/>
          </p:cNvCxnSpPr>
          <p:nvPr/>
        </p:nvCxnSpPr>
        <p:spPr>
          <a:xfrm>
            <a:off x="7768063" y="3929379"/>
            <a:ext cx="1772276" cy="1335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600850" y="1274164"/>
            <a:ext cx="391554" cy="2450123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22725" y="1806391"/>
            <a:ext cx="4472699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/>
              <a:t>파일을 여러 개 출력해서 필요한 정보 </a:t>
            </a:r>
            <a:r>
              <a:rPr lang="ko-KR" altLang="en-US" sz="1500" b="1" dirty="0" err="1"/>
              <a:t>붙여넣기</a:t>
            </a:r>
            <a:endParaRPr lang="ko-KR" altLang="en-US" sz="1500" b="1" dirty="0"/>
          </a:p>
        </p:txBody>
      </p:sp>
      <p:cxnSp>
        <p:nvCxnSpPr>
          <p:cNvPr id="33" name="구부러진 연결선 32"/>
          <p:cNvCxnSpPr>
            <a:stCxn id="31" idx="0"/>
          </p:cNvCxnSpPr>
          <p:nvPr/>
        </p:nvCxnSpPr>
        <p:spPr>
          <a:xfrm rot="16200000" flipH="1" flipV="1">
            <a:off x="9130192" y="-321933"/>
            <a:ext cx="70338" cy="3262532"/>
          </a:xfrm>
          <a:prstGeom prst="curvedConnector4">
            <a:avLst>
              <a:gd name="adj1" fmla="val -325002"/>
              <a:gd name="adj2" fmla="val 53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(1) </a:t>
            </a:r>
            <a:r>
              <a:rPr lang="ko-KR" altLang="en-US" sz="3000" dirty="0"/>
              <a:t>검진 예약자 명단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2" y="1560190"/>
            <a:ext cx="6293364" cy="43928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9754" y="1629507"/>
            <a:ext cx="6153446" cy="328246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8923" y="1270780"/>
            <a:ext cx="2007281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 err="1"/>
              <a:t>필요없는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행 삭제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34923" y="1992921"/>
            <a:ext cx="461892" cy="3880339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39262" y="2325858"/>
            <a:ext cx="1702710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 </a:t>
            </a:r>
            <a:r>
              <a:rPr lang="ko-KR" altLang="en-US" sz="1500" b="1" dirty="0"/>
              <a:t>날짜 열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26" y="2028092"/>
            <a:ext cx="4986281" cy="3878831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131169" y="3751385"/>
            <a:ext cx="994028" cy="4923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5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6858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(1) </a:t>
            </a:r>
            <a:r>
              <a:rPr lang="ko-KR" altLang="en-US" sz="3000" dirty="0"/>
              <a:t>검진 예약자 명단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3" y="1478192"/>
            <a:ext cx="5266493" cy="42309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64785" y="2227385"/>
            <a:ext cx="672907" cy="750277"/>
          </a:xfrm>
          <a:prstGeom prst="rect">
            <a:avLst/>
          </a:prstGeom>
          <a:solidFill>
            <a:srgbClr val="FF0000">
              <a:alpha val="16863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73923" y="2032781"/>
            <a:ext cx="1250663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1. </a:t>
            </a:r>
            <a:r>
              <a:rPr lang="ko-KR" altLang="en-US" sz="1500" b="1" dirty="0"/>
              <a:t>암호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66293" y="2560320"/>
            <a:ext cx="7789312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2. </a:t>
            </a:r>
            <a:r>
              <a:rPr lang="ko-KR" altLang="en-US" sz="1500" b="1" dirty="0"/>
              <a:t>저장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연구서버 </a:t>
            </a:r>
            <a:r>
              <a:rPr lang="en-US" altLang="ko-KR" sz="1500" b="1" dirty="0"/>
              <a:t>-&gt; </a:t>
            </a:r>
            <a:r>
              <a:rPr lang="ko-KR" altLang="en-US" sz="1500" b="1" dirty="0" err="1"/>
              <a:t>연구검체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-&gt; H19_</a:t>
            </a:r>
            <a:r>
              <a:rPr lang="ko-KR" altLang="en-US" sz="1500" b="1" dirty="0"/>
              <a:t>검진센터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대상자 모집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전화명단</a:t>
            </a:r>
            <a:r>
              <a:rPr lang="en-US" altLang="ko-KR" sz="1500" b="1" dirty="0"/>
              <a:t>&amp;</a:t>
            </a:r>
            <a:r>
              <a:rPr lang="ko-KR" altLang="en-US" sz="1500" b="1" dirty="0"/>
              <a:t>현황 </a:t>
            </a:r>
            <a:r>
              <a:rPr lang="en-US" altLang="ko-KR" sz="1500" b="1" dirty="0"/>
              <a:t>-&gt;</a:t>
            </a:r>
            <a:endParaRPr lang="ko-KR" altLang="en-US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94775" y="2994074"/>
            <a:ext cx="3183885" cy="3231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3. </a:t>
            </a:r>
            <a:r>
              <a:rPr lang="ko-KR" altLang="en-US" sz="1500" b="1" dirty="0"/>
              <a:t>기간을 </a:t>
            </a:r>
            <a:r>
              <a:rPr lang="ko-KR" altLang="en-US" sz="1500" b="1" dirty="0" err="1"/>
              <a:t>알수</a:t>
            </a:r>
            <a:r>
              <a:rPr lang="ko-KR" altLang="en-US" sz="1500" b="1" dirty="0"/>
              <a:t> 있도록 파일명 지정</a:t>
            </a:r>
          </a:p>
        </p:txBody>
      </p:sp>
    </p:spTree>
    <p:extLst>
      <p:ext uri="{BB962C8B-B14F-4D97-AF65-F5344CB8AC3E}">
        <p14:creationId xmlns:p14="http://schemas.microsoft.com/office/powerpoint/2010/main" val="150889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1434</Words>
  <Application>Microsoft Office PowerPoint</Application>
  <PresentationFormat>와이드스크린</PresentationFormat>
  <Paragraphs>275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대조군 리스트 작성법</vt:lpstr>
      <vt:lpstr>1. 두 개의 리스트를 만듦</vt:lpstr>
      <vt:lpstr>(1) 검진 예약자 명단 모으기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(2) 공단검진 대기환자 명단 모으기</vt:lpstr>
      <vt:lpstr>PowerPoint 프레젠테이션</vt:lpstr>
      <vt:lpstr>PowerPoint 프레젠테이션</vt:lpstr>
      <vt:lpstr>PowerPoint 프레젠테이션</vt:lpstr>
      <vt:lpstr>PowerPoint 프레젠테이션</vt:lpstr>
      <vt:lpstr>필터링</vt:lpstr>
      <vt:lpstr>간략한 개념도</vt:lpstr>
      <vt:lpstr>(1) 검진 예약자 필터링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(2) 공단검진 대기환자 필터링</vt:lpstr>
      <vt:lpstr>PowerPoint 프레젠테이션</vt:lpstr>
      <vt:lpstr>PowerPoint 프레젠테이션</vt:lpstr>
      <vt:lpstr>PowerPoint 프레젠테이션</vt:lpstr>
      <vt:lpstr>PowerPoint 프레젠테이션</vt:lpstr>
      <vt:lpstr>(3) 검진 예약자 명단 &amp; 공단검진 대기환자</vt:lpstr>
      <vt:lpstr>PowerPoint 프레젠테이션</vt:lpstr>
      <vt:lpstr>(4) 검진 예약자 명단 &amp; 코호트 참여자</vt:lpstr>
      <vt:lpstr>PowerPoint 프레젠테이션</vt:lpstr>
      <vt:lpstr>(5) 검진 예약자 명단 + 공단검진 정보추가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대조군 리스트 작성</dc:title>
  <dc:creator>ncc</dc:creator>
  <cp:lastModifiedBy>ncc</cp:lastModifiedBy>
  <cp:revision>74</cp:revision>
  <dcterms:created xsi:type="dcterms:W3CDTF">2021-08-13T10:11:37Z</dcterms:created>
  <dcterms:modified xsi:type="dcterms:W3CDTF">2021-11-29T04:41:22Z</dcterms:modified>
</cp:coreProperties>
</file>